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EC352C-6A59-4FB5-A40D-21ABC6E35BB4}" type="datetimeFigureOut">
              <a:rPr lang="en-US" smtClean="0"/>
              <a:t>8/28/2017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8F285-B463-4A43-99B5-DAB15B76B2EB}" type="slidenum">
              <a:rPr lang="en-US" smtClean="0"/>
              <a:t>‹#›</a:t>
            </a:fld>
            <a:endParaRPr lang="en-US"/>
          </a:p>
        </p:txBody>
      </p:sp>
    </p:spTree>
    <p:extLst>
      <p:ext uri="{BB962C8B-B14F-4D97-AF65-F5344CB8AC3E}">
        <p14:creationId xmlns:p14="http://schemas.microsoft.com/office/powerpoint/2010/main" val="277019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2</a:t>
            </a:fld>
            <a:endParaRPr lang="en-US" altLang="en-US">
              <a:solidFill>
                <a:srgbClr val="FFFFFF"/>
              </a:solidFill>
            </a:endParaRPr>
          </a:p>
        </p:txBody>
      </p:sp>
    </p:spTree>
    <p:extLst>
      <p:ext uri="{BB962C8B-B14F-4D97-AF65-F5344CB8AC3E}">
        <p14:creationId xmlns:p14="http://schemas.microsoft.com/office/powerpoint/2010/main" val="408040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11</a:t>
            </a:fld>
            <a:endParaRPr lang="en-US" altLang="en-US">
              <a:solidFill>
                <a:srgbClr val="FFFFFF"/>
              </a:solidFill>
            </a:endParaRPr>
          </a:p>
        </p:txBody>
      </p:sp>
    </p:spTree>
    <p:extLst>
      <p:ext uri="{BB962C8B-B14F-4D97-AF65-F5344CB8AC3E}">
        <p14:creationId xmlns:p14="http://schemas.microsoft.com/office/powerpoint/2010/main" val="4120069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12</a:t>
            </a:fld>
            <a:endParaRPr lang="en-US" altLang="en-US">
              <a:solidFill>
                <a:srgbClr val="FFFFFF"/>
              </a:solidFill>
            </a:endParaRPr>
          </a:p>
        </p:txBody>
      </p:sp>
    </p:spTree>
    <p:extLst>
      <p:ext uri="{BB962C8B-B14F-4D97-AF65-F5344CB8AC3E}">
        <p14:creationId xmlns:p14="http://schemas.microsoft.com/office/powerpoint/2010/main" val="3845430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13</a:t>
            </a:fld>
            <a:endParaRPr lang="en-US" altLang="en-US">
              <a:solidFill>
                <a:srgbClr val="FFFFFF"/>
              </a:solidFill>
            </a:endParaRPr>
          </a:p>
        </p:txBody>
      </p:sp>
    </p:spTree>
    <p:extLst>
      <p:ext uri="{BB962C8B-B14F-4D97-AF65-F5344CB8AC3E}">
        <p14:creationId xmlns:p14="http://schemas.microsoft.com/office/powerpoint/2010/main" val="2113886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14</a:t>
            </a:fld>
            <a:endParaRPr lang="en-US" altLang="en-US">
              <a:solidFill>
                <a:srgbClr val="FFFFFF"/>
              </a:solidFill>
            </a:endParaRPr>
          </a:p>
        </p:txBody>
      </p:sp>
    </p:spTree>
    <p:extLst>
      <p:ext uri="{BB962C8B-B14F-4D97-AF65-F5344CB8AC3E}">
        <p14:creationId xmlns:p14="http://schemas.microsoft.com/office/powerpoint/2010/main" val="2414390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15</a:t>
            </a:fld>
            <a:endParaRPr lang="en-US" altLang="en-US">
              <a:solidFill>
                <a:srgbClr val="FFFFFF"/>
              </a:solidFill>
            </a:endParaRPr>
          </a:p>
        </p:txBody>
      </p:sp>
    </p:spTree>
    <p:extLst>
      <p:ext uri="{BB962C8B-B14F-4D97-AF65-F5344CB8AC3E}">
        <p14:creationId xmlns:p14="http://schemas.microsoft.com/office/powerpoint/2010/main" val="1149837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16</a:t>
            </a:fld>
            <a:endParaRPr lang="en-US" altLang="en-US">
              <a:solidFill>
                <a:srgbClr val="FFFFFF"/>
              </a:solidFill>
            </a:endParaRPr>
          </a:p>
        </p:txBody>
      </p:sp>
    </p:spTree>
    <p:extLst>
      <p:ext uri="{BB962C8B-B14F-4D97-AF65-F5344CB8AC3E}">
        <p14:creationId xmlns:p14="http://schemas.microsoft.com/office/powerpoint/2010/main" val="2132768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17</a:t>
            </a:fld>
            <a:endParaRPr lang="en-US" altLang="en-US">
              <a:solidFill>
                <a:srgbClr val="FFFFFF"/>
              </a:solidFill>
            </a:endParaRPr>
          </a:p>
        </p:txBody>
      </p:sp>
    </p:spTree>
    <p:extLst>
      <p:ext uri="{BB962C8B-B14F-4D97-AF65-F5344CB8AC3E}">
        <p14:creationId xmlns:p14="http://schemas.microsoft.com/office/powerpoint/2010/main" val="555083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18</a:t>
            </a:fld>
            <a:endParaRPr lang="en-US" altLang="en-US">
              <a:solidFill>
                <a:srgbClr val="FFFFFF"/>
              </a:solidFill>
            </a:endParaRPr>
          </a:p>
        </p:txBody>
      </p:sp>
    </p:spTree>
    <p:extLst>
      <p:ext uri="{BB962C8B-B14F-4D97-AF65-F5344CB8AC3E}">
        <p14:creationId xmlns:p14="http://schemas.microsoft.com/office/powerpoint/2010/main" val="1597653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19</a:t>
            </a:fld>
            <a:endParaRPr lang="en-US" altLang="en-US">
              <a:solidFill>
                <a:srgbClr val="FFFFFF"/>
              </a:solidFill>
            </a:endParaRPr>
          </a:p>
        </p:txBody>
      </p:sp>
    </p:spTree>
    <p:extLst>
      <p:ext uri="{BB962C8B-B14F-4D97-AF65-F5344CB8AC3E}">
        <p14:creationId xmlns:p14="http://schemas.microsoft.com/office/powerpoint/2010/main" val="43613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20</a:t>
            </a:fld>
            <a:endParaRPr lang="en-US" altLang="en-US">
              <a:solidFill>
                <a:srgbClr val="FFFFFF"/>
              </a:solidFill>
            </a:endParaRPr>
          </a:p>
        </p:txBody>
      </p:sp>
    </p:spTree>
    <p:extLst>
      <p:ext uri="{BB962C8B-B14F-4D97-AF65-F5344CB8AC3E}">
        <p14:creationId xmlns:p14="http://schemas.microsoft.com/office/powerpoint/2010/main" val="1672199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3</a:t>
            </a:fld>
            <a:endParaRPr lang="en-US" altLang="en-US">
              <a:solidFill>
                <a:srgbClr val="FFFFFF"/>
              </a:solidFill>
            </a:endParaRPr>
          </a:p>
        </p:txBody>
      </p:sp>
    </p:spTree>
    <p:extLst>
      <p:ext uri="{BB962C8B-B14F-4D97-AF65-F5344CB8AC3E}">
        <p14:creationId xmlns:p14="http://schemas.microsoft.com/office/powerpoint/2010/main" val="1695395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21</a:t>
            </a:fld>
            <a:endParaRPr lang="en-US" altLang="en-US">
              <a:solidFill>
                <a:srgbClr val="FFFFFF"/>
              </a:solidFill>
            </a:endParaRPr>
          </a:p>
        </p:txBody>
      </p:sp>
    </p:spTree>
    <p:extLst>
      <p:ext uri="{BB962C8B-B14F-4D97-AF65-F5344CB8AC3E}">
        <p14:creationId xmlns:p14="http://schemas.microsoft.com/office/powerpoint/2010/main" val="246937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22</a:t>
            </a:fld>
            <a:endParaRPr lang="en-US" altLang="en-US">
              <a:solidFill>
                <a:srgbClr val="FFFFFF"/>
              </a:solidFill>
            </a:endParaRPr>
          </a:p>
        </p:txBody>
      </p:sp>
    </p:spTree>
    <p:extLst>
      <p:ext uri="{BB962C8B-B14F-4D97-AF65-F5344CB8AC3E}">
        <p14:creationId xmlns:p14="http://schemas.microsoft.com/office/powerpoint/2010/main" val="396753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23</a:t>
            </a:fld>
            <a:endParaRPr lang="en-US" altLang="en-US">
              <a:solidFill>
                <a:srgbClr val="FFFFFF"/>
              </a:solidFill>
            </a:endParaRPr>
          </a:p>
        </p:txBody>
      </p:sp>
    </p:spTree>
    <p:extLst>
      <p:ext uri="{BB962C8B-B14F-4D97-AF65-F5344CB8AC3E}">
        <p14:creationId xmlns:p14="http://schemas.microsoft.com/office/powerpoint/2010/main" val="105693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24</a:t>
            </a:fld>
            <a:endParaRPr lang="en-US" altLang="en-US">
              <a:solidFill>
                <a:srgbClr val="FFFFFF"/>
              </a:solidFill>
            </a:endParaRPr>
          </a:p>
        </p:txBody>
      </p:sp>
    </p:spTree>
    <p:extLst>
      <p:ext uri="{BB962C8B-B14F-4D97-AF65-F5344CB8AC3E}">
        <p14:creationId xmlns:p14="http://schemas.microsoft.com/office/powerpoint/2010/main" val="190961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4</a:t>
            </a:fld>
            <a:endParaRPr lang="en-US" altLang="en-US">
              <a:solidFill>
                <a:srgbClr val="FFFFFF"/>
              </a:solidFill>
            </a:endParaRPr>
          </a:p>
        </p:txBody>
      </p:sp>
    </p:spTree>
    <p:extLst>
      <p:ext uri="{BB962C8B-B14F-4D97-AF65-F5344CB8AC3E}">
        <p14:creationId xmlns:p14="http://schemas.microsoft.com/office/powerpoint/2010/main" val="562901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5</a:t>
            </a:fld>
            <a:endParaRPr lang="en-US" altLang="en-US">
              <a:solidFill>
                <a:srgbClr val="FFFFFF"/>
              </a:solidFill>
            </a:endParaRPr>
          </a:p>
        </p:txBody>
      </p:sp>
    </p:spTree>
    <p:extLst>
      <p:ext uri="{BB962C8B-B14F-4D97-AF65-F5344CB8AC3E}">
        <p14:creationId xmlns:p14="http://schemas.microsoft.com/office/powerpoint/2010/main" val="52414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6</a:t>
            </a:fld>
            <a:endParaRPr lang="en-US" altLang="en-US">
              <a:solidFill>
                <a:srgbClr val="FFFFFF"/>
              </a:solidFill>
            </a:endParaRPr>
          </a:p>
        </p:txBody>
      </p:sp>
    </p:spTree>
    <p:extLst>
      <p:ext uri="{BB962C8B-B14F-4D97-AF65-F5344CB8AC3E}">
        <p14:creationId xmlns:p14="http://schemas.microsoft.com/office/powerpoint/2010/main" val="336669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7</a:t>
            </a:fld>
            <a:endParaRPr lang="en-US" altLang="en-US">
              <a:solidFill>
                <a:srgbClr val="FFFFFF"/>
              </a:solidFill>
            </a:endParaRPr>
          </a:p>
        </p:txBody>
      </p:sp>
    </p:spTree>
    <p:extLst>
      <p:ext uri="{BB962C8B-B14F-4D97-AF65-F5344CB8AC3E}">
        <p14:creationId xmlns:p14="http://schemas.microsoft.com/office/powerpoint/2010/main" val="136262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8</a:t>
            </a:fld>
            <a:endParaRPr lang="en-US" altLang="en-US">
              <a:solidFill>
                <a:srgbClr val="FFFFFF"/>
              </a:solidFill>
            </a:endParaRPr>
          </a:p>
        </p:txBody>
      </p:sp>
    </p:spTree>
    <p:extLst>
      <p:ext uri="{BB962C8B-B14F-4D97-AF65-F5344CB8AC3E}">
        <p14:creationId xmlns:p14="http://schemas.microsoft.com/office/powerpoint/2010/main" val="1396541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9</a:t>
            </a:fld>
            <a:endParaRPr lang="en-US" altLang="en-US">
              <a:solidFill>
                <a:srgbClr val="FFFFFF"/>
              </a:solidFill>
            </a:endParaRPr>
          </a:p>
        </p:txBody>
      </p:sp>
    </p:spTree>
    <p:extLst>
      <p:ext uri="{BB962C8B-B14F-4D97-AF65-F5344CB8AC3E}">
        <p14:creationId xmlns:p14="http://schemas.microsoft.com/office/powerpoint/2010/main" val="72681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344CD9-E93A-4C9B-BE7D-C6B5E9AB3CFF}" type="slidenum">
              <a:rPr lang="en-US" altLang="en-US">
                <a:solidFill>
                  <a:srgbClr val="FFFFFF"/>
                </a:solidFill>
              </a:rPr>
              <a:pPr eaLnBrk="1" hangingPunct="1"/>
              <a:t>10</a:t>
            </a:fld>
            <a:endParaRPr lang="en-US" altLang="en-US">
              <a:solidFill>
                <a:srgbClr val="FFFFFF"/>
              </a:solidFill>
            </a:endParaRPr>
          </a:p>
        </p:txBody>
      </p:sp>
    </p:spTree>
    <p:extLst>
      <p:ext uri="{BB962C8B-B14F-4D97-AF65-F5344CB8AC3E}">
        <p14:creationId xmlns:p14="http://schemas.microsoft.com/office/powerpoint/2010/main" val="2883383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F838F5-97D7-4CF2-84BD-13CB43C53EDC}"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1213430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838F5-97D7-4CF2-84BD-13CB43C53EDC}"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820213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838F5-97D7-4CF2-84BD-13CB43C53EDC}"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073531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838F5-97D7-4CF2-84BD-13CB43C53EDC}"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175945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F838F5-97D7-4CF2-84BD-13CB43C53EDC}"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83069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F838F5-97D7-4CF2-84BD-13CB43C53EDC}"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29512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F838F5-97D7-4CF2-84BD-13CB43C53EDC}"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38303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F838F5-97D7-4CF2-84BD-13CB43C53EDC}"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253950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838F5-97D7-4CF2-84BD-13CB43C53EDC}"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217884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838F5-97D7-4CF2-84BD-13CB43C53EDC}"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96896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838F5-97D7-4CF2-84BD-13CB43C53EDC}"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C50E5-CF25-4222-B59B-6EBE719D696C}" type="slidenum">
              <a:rPr lang="en-US" smtClean="0"/>
              <a:t>‹#›</a:t>
            </a:fld>
            <a:endParaRPr lang="en-US"/>
          </a:p>
        </p:txBody>
      </p:sp>
    </p:spTree>
    <p:extLst>
      <p:ext uri="{BB962C8B-B14F-4D97-AF65-F5344CB8AC3E}">
        <p14:creationId xmlns:p14="http://schemas.microsoft.com/office/powerpoint/2010/main" val="35491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838F5-97D7-4CF2-84BD-13CB43C53EDC}" type="datetimeFigureOut">
              <a:rPr lang="en-US" smtClean="0"/>
              <a:t>8/28/2017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C50E5-CF25-4222-B59B-6EBE719D696C}" type="slidenum">
              <a:rPr lang="en-US" smtClean="0"/>
              <a:t>‹#›</a:t>
            </a:fld>
            <a:endParaRPr lang="en-US"/>
          </a:p>
        </p:txBody>
      </p:sp>
    </p:spTree>
    <p:extLst>
      <p:ext uri="{BB962C8B-B14F-4D97-AF65-F5344CB8AC3E}">
        <p14:creationId xmlns:p14="http://schemas.microsoft.com/office/powerpoint/2010/main" val="2819552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515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8/8/17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a:t>
            </a:r>
            <a:r>
              <a:rPr lang="en-US" sz="2800" b="1" dirty="0">
                <a:solidFill>
                  <a:srgbClr val="FF0000"/>
                </a:solidFill>
                <a:latin typeface="Times New Roman" panose="02020603050405020304" pitchFamily="18" charset="0"/>
                <a:cs typeface="Times New Roman" panose="02020603050405020304" pitchFamily="18" charset="0"/>
              </a:rPr>
              <a:t>3</a:t>
            </a:r>
            <a:r>
              <a:rPr lang="en-US" sz="2800" b="1" dirty="0" smtClean="0">
                <a:solidFill>
                  <a:srgbClr val="FF0000"/>
                </a:solidFill>
                <a:latin typeface="Times New Roman" panose="02020603050405020304" pitchFamily="18" charset="0"/>
                <a:cs typeface="Times New Roman" panose="02020603050405020304" pitchFamily="18" charset="0"/>
              </a:rPr>
              <a:t> flash cards</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Quizlet/Review </a:t>
            </a:r>
            <a:r>
              <a:rPr lang="en-US" sz="2800" b="1" dirty="0" err="1" smtClean="0">
                <a:solidFill>
                  <a:srgbClr val="FF0000"/>
                </a:solidFill>
                <a:latin typeface="Times New Roman" panose="02020603050405020304" pitchFamily="18" charset="0"/>
                <a:cs typeface="Times New Roman" panose="02020603050405020304" pitchFamily="18" charset="0"/>
              </a:rPr>
              <a:t>WebQuest</a:t>
            </a:r>
            <a:r>
              <a:rPr lang="en-US" sz="2800" b="1" dirty="0" smtClean="0">
                <a:solidFill>
                  <a:srgbClr val="FF0000"/>
                </a:solidFill>
                <a:latin typeface="Times New Roman" panose="02020603050405020304" pitchFamily="18" charset="0"/>
                <a:cs typeface="Times New Roman" panose="02020603050405020304" pitchFamily="18" charset="0"/>
              </a:rPr>
              <a:t>/Discovery Education Video</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Portugal Begins the Age of Exploration</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latin typeface="Times New Roman" panose="02020603050405020304" pitchFamily="18" charset="0"/>
                <a:cs typeface="Times New Roman" panose="02020603050405020304" pitchFamily="18" charset="0"/>
              </a:rPr>
              <a:t>Due Dates</a:t>
            </a:r>
            <a:r>
              <a:rPr lang="en-US" sz="2800" b="1" dirty="0" smtClean="0">
                <a:latin typeface="Times New Roman" panose="02020603050405020304" pitchFamily="18" charset="0"/>
                <a:cs typeface="Times New Roman" panose="02020603050405020304" pitchFamily="18" charset="0"/>
              </a:rPr>
              <a:t>: Voc Quiz 8/11</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555641"/>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Portugal worksheet </a:t>
            </a:r>
            <a:r>
              <a:rPr lang="en-US" sz="2000" dirty="0" smtClean="0"/>
              <a:t>and video worksheet taped </a:t>
            </a:r>
            <a:r>
              <a:rPr lang="en-US" sz="2000" dirty="0" smtClean="0"/>
              <a:t>here</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89002" y="2039171"/>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0115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8/9/17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Visualize the routes taken by various European explorers</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Which countries explored what parts of the New World?</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Finish Vocab</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Review Video </a:t>
            </a:r>
            <a:r>
              <a:rPr lang="en-US" sz="2800" b="1" dirty="0" err="1" smtClean="0">
                <a:solidFill>
                  <a:srgbClr val="FF0000"/>
                </a:solidFill>
                <a:latin typeface="Times New Roman" panose="02020603050405020304" pitchFamily="18" charset="0"/>
                <a:cs typeface="Times New Roman" panose="02020603050405020304" pitchFamily="18" charset="0"/>
              </a:rPr>
              <a:t>wksht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Routes </a:t>
            </a:r>
            <a:r>
              <a:rPr lang="en-US" sz="2800" b="1" smtClean="0">
                <a:solidFill>
                  <a:srgbClr val="FF0000"/>
                </a:solidFill>
                <a:latin typeface="Times New Roman" panose="02020603050405020304" pitchFamily="18" charset="0"/>
                <a:cs typeface="Times New Roman" panose="02020603050405020304" pitchFamily="18" charset="0"/>
              </a:rPr>
              <a:t>of exploration map</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Henry the Navigator</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a:t>
            </a:r>
            <a:r>
              <a:rPr lang="en-US" sz="2800" b="1" dirty="0">
                <a:latin typeface="Times New Roman" panose="02020603050405020304" pitchFamily="18" charset="0"/>
                <a:cs typeface="Times New Roman" panose="02020603050405020304" pitchFamily="18" charset="0"/>
              </a:rPr>
              <a:t>Dates</a:t>
            </a:r>
            <a:r>
              <a:rPr lang="en-US" sz="2800" b="1" dirty="0" smtClean="0">
                <a:latin typeface="Times New Roman" panose="02020603050405020304" pitchFamily="18" charset="0"/>
                <a:cs typeface="Times New Roman" panose="02020603050405020304" pitchFamily="18" charset="0"/>
              </a:rPr>
              <a:t>: Voc Quiz Friday</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555641"/>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Tape map and Henry worksheet to this page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05876" y="3254772"/>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0610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8/10/17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Visualize the routes taken by various European explorers</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Which countries explored what parts of the New World?</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3-2-1 Activity</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E.E. &amp; Land Claims, Timeline and Matching from Video/ Crossword Puzzle /Labeling</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Finish Cross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Exp Test 8/18 Study Guide Tomorrow</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Quiz Tomorrow</a:t>
            </a: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016758"/>
          </a:xfrm>
          <a:prstGeom prst="rect">
            <a:avLst/>
          </a:prstGeom>
          <a:noFill/>
          <a:ln w="9525">
            <a:noFill/>
            <a:miter lim="800000"/>
            <a:headEnd/>
            <a:tailEnd/>
          </a:ln>
        </p:spPr>
        <p:txBody>
          <a:bodyPr>
            <a:spAutoFit/>
          </a:bodyPr>
          <a:lstStyle/>
          <a:p>
            <a:r>
              <a:rPr lang="en-US" sz="2000" dirty="0"/>
              <a:t>For the 3-2-1 vocab warm-up do the following:</a:t>
            </a:r>
          </a:p>
          <a:p>
            <a:r>
              <a:rPr lang="en-US" sz="2000" dirty="0"/>
              <a:t>On a piece of notebook paper (not in your journal) create 3 T/F questions, 2 Multiple Choice (A, B, C, D) questions and 1 Open Response questions based on your vocab words. This is a little review for tomorrow’s quiz. Do not put the answers on the paper</a:t>
            </a:r>
            <a:r>
              <a:rPr lang="en-US" sz="2000" dirty="0" smtClean="0"/>
              <a:t>.</a:t>
            </a:r>
          </a:p>
          <a:p>
            <a:endParaRPr lang="en-US" sz="2000" dirty="0"/>
          </a:p>
          <a:p>
            <a:endParaRPr lang="en-US" sz="2000" dirty="0" smtClean="0"/>
          </a:p>
          <a:p>
            <a:r>
              <a:rPr lang="en-US" sz="2000" dirty="0" smtClean="0"/>
              <a:t>Crossword puzzle worksheet taped here</a:t>
            </a:r>
            <a:endParaRPr lang="en-US" sz="2000" dirty="0" smtClean="0"/>
          </a:p>
          <a:p>
            <a:endParaRPr lang="en-US" sz="2000" dirty="0"/>
          </a:p>
        </p:txBody>
      </p:sp>
      <p:sp>
        <p:nvSpPr>
          <p:cNvPr id="21" name="Minus 20"/>
          <p:cNvSpPr/>
          <p:nvPr/>
        </p:nvSpPr>
        <p:spPr>
          <a:xfrm>
            <a:off x="800896" y="2885420"/>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0332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8/11/17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Discuss the consequences of European Exploration</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What are the  negative and positive results of Exploration?</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E.E. Land Claims Map</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Quiz/ Exploration Chart/Spanish Exploration</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Spanish </a:t>
            </a:r>
            <a:r>
              <a:rPr lang="en-US" sz="2800" b="1" dirty="0" err="1" smtClean="0">
                <a:latin typeface="Times New Roman" panose="02020603050405020304" pitchFamily="18" charset="0"/>
                <a:cs typeface="Times New Roman" panose="02020603050405020304" pitchFamily="18" charset="0"/>
              </a:rPr>
              <a:t>Exp</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Exp Test 8/18 Study Guide on </a:t>
            </a:r>
            <a:r>
              <a:rPr lang="en-US" sz="2800" b="1" smtClean="0">
                <a:latin typeface="Times New Roman" panose="02020603050405020304" pitchFamily="18" charset="0"/>
                <a:cs typeface="Times New Roman" panose="02020603050405020304" pitchFamily="18" charset="0"/>
              </a:rPr>
              <a:t>Weebly</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247864"/>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Exploration chart will be drawn/filled out on this page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 </a:t>
            </a:r>
            <a:endParaRPr lang="en-US" sz="2000" dirty="0"/>
          </a:p>
        </p:txBody>
      </p:sp>
      <p:sp>
        <p:nvSpPr>
          <p:cNvPr id="21" name="Minus 20"/>
          <p:cNvSpPr/>
          <p:nvPr/>
        </p:nvSpPr>
        <p:spPr>
          <a:xfrm>
            <a:off x="800896" y="2885420"/>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7108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a:t>
            </a:r>
            <a:r>
              <a:rPr lang="en-US" sz="2800" b="1" smtClean="0">
                <a:solidFill>
                  <a:srgbClr val="00B050"/>
                </a:solidFill>
                <a:latin typeface="Times New Roman" panose="02020603050405020304" pitchFamily="18" charset="0"/>
                <a:cs typeface="Times New Roman" panose="02020603050405020304" pitchFamily="18" charset="0"/>
              </a:rPr>
              <a:t>: 8/14/17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E.E. Map</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Finish Chart/ Spanish Exploration</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Finish Spanish/6 explorers on chart</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Exp Test 8/22 Study Guide</a:t>
            </a: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247864"/>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Exploration chart will be drawn/filled out </a:t>
            </a:r>
            <a:r>
              <a:rPr lang="en-US" sz="2000" smtClean="0"/>
              <a:t>on Friday’s page</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 </a:t>
            </a:r>
            <a:endParaRPr lang="en-US" sz="2000" dirty="0"/>
          </a:p>
        </p:txBody>
      </p:sp>
      <p:sp>
        <p:nvSpPr>
          <p:cNvPr id="21" name="Minus 20"/>
          <p:cNvSpPr/>
          <p:nvPr/>
        </p:nvSpPr>
        <p:spPr>
          <a:xfrm>
            <a:off x="800896" y="2486064"/>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008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8/15/17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Same</a:t>
            </a: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Quizlet #2</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Finish chart/Explorers stations</a:t>
            </a:r>
          </a:p>
          <a:p>
            <a:pPr marL="457200" indent="-457200">
              <a:lnSpc>
                <a:spcPct val="80000"/>
              </a:lnSpc>
              <a:defRPr/>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European Exploration of NA</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a:t>
            </a:r>
            <a:r>
              <a:rPr lang="en-US" sz="2800" b="1" dirty="0">
                <a:latin typeface="Times New Roman" panose="02020603050405020304" pitchFamily="18" charset="0"/>
                <a:cs typeface="Times New Roman" panose="02020603050405020304" pitchFamily="18" charset="0"/>
              </a:rPr>
              <a:t>Exp Test </a:t>
            </a:r>
            <a:r>
              <a:rPr lang="en-US" sz="2800" b="1" dirty="0" smtClean="0">
                <a:latin typeface="Times New Roman" panose="02020603050405020304" pitchFamily="18" charset="0"/>
                <a:cs typeface="Times New Roman" panose="02020603050405020304" pitchFamily="18" charset="0"/>
              </a:rPr>
              <a:t>8/21</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247864"/>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Tape Stations worksheet </a:t>
            </a:r>
            <a:r>
              <a:rPr lang="en-US" sz="2000" smtClean="0"/>
              <a:t>to this page</a:t>
            </a:r>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00896" y="2218530"/>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709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8/16/17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Impact of European Exploration Map</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Finish stations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Stations?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a:t>
            </a:r>
            <a:r>
              <a:rPr lang="en-US" sz="2800" b="1" dirty="0">
                <a:latin typeface="Times New Roman" panose="02020603050405020304" pitchFamily="18" charset="0"/>
                <a:cs typeface="Times New Roman" panose="02020603050405020304" pitchFamily="18" charset="0"/>
              </a:rPr>
              <a:t>Exp Test </a:t>
            </a:r>
            <a:r>
              <a:rPr lang="en-US" sz="2800" b="1" dirty="0" smtClean="0">
                <a:latin typeface="Times New Roman" panose="02020603050405020304" pitchFamily="18" charset="0"/>
                <a:cs typeface="Times New Roman" panose="02020603050405020304" pitchFamily="18" charset="0"/>
              </a:rPr>
              <a:t>8/21</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8094524"/>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r>
              <a:rPr lang="en-US" sz="2000" dirty="0" smtClean="0"/>
              <a:t>I need to check off:</a:t>
            </a:r>
          </a:p>
          <a:p>
            <a:pPr marL="342900" indent="-342900">
              <a:buFont typeface="Arial" panose="020B0604020202020204" pitchFamily="34" charset="0"/>
              <a:buChar char="•"/>
            </a:pPr>
            <a:r>
              <a:rPr lang="en-US" sz="2000" dirty="0" smtClean="0"/>
              <a:t>Great Age of Exploration video worksheet</a:t>
            </a:r>
          </a:p>
          <a:p>
            <a:pPr marL="342900" indent="-342900">
              <a:buFont typeface="Arial" panose="020B0604020202020204" pitchFamily="34" charset="0"/>
              <a:buChar char="•"/>
            </a:pPr>
            <a:r>
              <a:rPr lang="en-US" sz="2000" dirty="0" smtClean="0"/>
              <a:t>Crossword Puzzle</a:t>
            </a:r>
          </a:p>
          <a:p>
            <a:pPr marL="342900" indent="-342900">
              <a:buFont typeface="Arial" panose="020B0604020202020204" pitchFamily="34" charset="0"/>
              <a:buChar char="•"/>
            </a:pPr>
            <a:r>
              <a:rPr lang="en-US" sz="2000" dirty="0" smtClean="0"/>
              <a:t>Colored/labeled exploration map</a:t>
            </a:r>
          </a:p>
          <a:p>
            <a:pPr marL="342900" indent="-342900">
              <a:buFont typeface="Arial" panose="020B0604020202020204" pitchFamily="34" charset="0"/>
              <a:buChar char="•"/>
            </a:pPr>
            <a:r>
              <a:rPr lang="en-US" sz="2000" dirty="0" smtClean="0"/>
              <a:t>Exploration chart</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31057" y="2321322"/>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434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8/17/17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a:t>
            </a:r>
          </a:p>
          <a:p>
            <a:pPr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SWBAT: Identify the products that were traded between the Old and New </a:t>
            </a:r>
            <a:r>
              <a:rPr lang="en-US" sz="2800" b="1" dirty="0">
                <a:solidFill>
                  <a:srgbClr val="00B050"/>
                </a:solidFill>
                <a:latin typeface="Times New Roman" panose="02020603050405020304" pitchFamily="18" charset="0"/>
                <a:cs typeface="Times New Roman" panose="02020603050405020304" pitchFamily="18" charset="0"/>
              </a:rPr>
              <a:t>W</a:t>
            </a:r>
            <a:r>
              <a:rPr lang="en-US" sz="2800" b="1" dirty="0" smtClean="0">
                <a:solidFill>
                  <a:srgbClr val="00B050"/>
                </a:solidFill>
                <a:latin typeface="Times New Roman" panose="02020603050405020304" pitchFamily="18" charset="0"/>
                <a:cs typeface="Times New Roman" panose="02020603050405020304" pitchFamily="18" charset="0"/>
              </a:rPr>
              <a:t>orld because of the Columbian Exchange</a:t>
            </a:r>
            <a:endParaRPr lang="en-US" sz="2800" b="1" dirty="0">
              <a:solidFill>
                <a:srgbClr val="00B050"/>
              </a:solidFill>
              <a:latin typeface="Times New Roman" panose="02020603050405020304" pitchFamily="18" charset="0"/>
              <a:cs typeface="Times New Roman" panose="02020603050405020304" pitchFamily="18" charset="0"/>
            </a:endParaRPr>
          </a:p>
          <a:p>
            <a:pPr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What new products did the Old world and the New world get because of exploration?</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G.O.</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Potato and Horse</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Finish P&amp;H?</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a:t>
            </a:r>
            <a:r>
              <a:rPr lang="en-US" sz="2800" b="1" dirty="0">
                <a:latin typeface="Times New Roman" panose="02020603050405020304" pitchFamily="18" charset="0"/>
                <a:cs typeface="Times New Roman" panose="02020603050405020304" pitchFamily="18" charset="0"/>
              </a:rPr>
              <a:t>Exp Test </a:t>
            </a:r>
            <a:r>
              <a:rPr lang="en-US" sz="2800" b="1" dirty="0" smtClean="0">
                <a:latin typeface="Times New Roman" panose="02020603050405020304" pitchFamily="18" charset="0"/>
                <a:cs typeface="Times New Roman" panose="02020603050405020304" pitchFamily="18" charset="0"/>
              </a:rPr>
              <a:t>8/21</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940088"/>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r>
              <a:rPr lang="en-US" sz="2000" dirty="0" smtClean="0"/>
              <a:t>I need to check off:</a:t>
            </a:r>
          </a:p>
          <a:p>
            <a:pPr marL="342900" indent="-342900">
              <a:buFont typeface="Arial" panose="020B0604020202020204" pitchFamily="34" charset="0"/>
              <a:buChar char="•"/>
            </a:pPr>
            <a:r>
              <a:rPr lang="en-US" sz="2000" dirty="0" smtClean="0"/>
              <a:t>Great Age of Exploration video worksheet</a:t>
            </a:r>
          </a:p>
          <a:p>
            <a:pPr marL="342900" indent="-342900">
              <a:buFont typeface="Arial" panose="020B0604020202020204" pitchFamily="34" charset="0"/>
              <a:buChar char="•"/>
            </a:pPr>
            <a:r>
              <a:rPr lang="en-US" sz="2000" dirty="0" smtClean="0"/>
              <a:t>Crossword Puzzle</a:t>
            </a:r>
          </a:p>
          <a:p>
            <a:pPr marL="342900" indent="-342900">
              <a:buFont typeface="Arial" panose="020B0604020202020204" pitchFamily="34" charset="0"/>
              <a:buChar char="•"/>
            </a:pPr>
            <a:r>
              <a:rPr lang="en-US" sz="2000" dirty="0" smtClean="0"/>
              <a:t>Colored/labeled exploration map</a:t>
            </a:r>
          </a:p>
          <a:p>
            <a:pPr marL="342900" indent="-342900">
              <a:buFont typeface="Arial" panose="020B0604020202020204" pitchFamily="34" charset="0"/>
              <a:buChar char="•"/>
            </a:pPr>
            <a:r>
              <a:rPr lang="en-US" sz="2000" dirty="0" smtClean="0"/>
              <a:t>Exploration chart</a:t>
            </a:r>
            <a:endParaRPr lang="en-US" sz="2000" dirty="0"/>
          </a:p>
          <a:p>
            <a:endParaRPr lang="en-US" sz="2000" dirty="0" smtClean="0"/>
          </a:p>
          <a:p>
            <a:endParaRPr lang="en-US" sz="2000" dirty="0" smtClean="0"/>
          </a:p>
          <a:p>
            <a:r>
              <a:rPr lang="en-US" sz="2000" dirty="0" smtClean="0"/>
              <a:t>Tape potato and </a:t>
            </a:r>
            <a:r>
              <a:rPr lang="en-US" sz="2000" smtClean="0"/>
              <a:t>horse worksheet here</a:t>
            </a:r>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47728" y="4304438"/>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21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8/18/17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See to the right</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Study Guide questions?/ Potato and Horse Questions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Study!!</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a:t>
            </a:r>
            <a:r>
              <a:rPr lang="en-US" sz="2800" b="1" dirty="0">
                <a:latin typeface="Times New Roman" panose="02020603050405020304" pitchFamily="18" charset="0"/>
                <a:cs typeface="Times New Roman" panose="02020603050405020304" pitchFamily="18" charset="0"/>
              </a:rPr>
              <a:t>Exp Test </a:t>
            </a:r>
            <a:r>
              <a:rPr lang="en-US" sz="2800" b="1" dirty="0" smtClean="0">
                <a:latin typeface="Times New Roman" panose="02020603050405020304" pitchFamily="18" charset="0"/>
                <a:cs typeface="Times New Roman" panose="02020603050405020304" pitchFamily="18" charset="0"/>
              </a:rPr>
              <a:t>Tuesday</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324535"/>
          </a:xfrm>
          <a:prstGeom prst="rect">
            <a:avLst/>
          </a:prstGeom>
          <a:noFill/>
          <a:ln w="9525">
            <a:noFill/>
            <a:miter lim="800000"/>
            <a:headEnd/>
            <a:tailEnd/>
          </a:ln>
        </p:spPr>
        <p:txBody>
          <a:bodyPr>
            <a:spAutoFit/>
          </a:bodyPr>
          <a:lstStyle/>
          <a:p>
            <a:r>
              <a:rPr lang="en-US" sz="2000" dirty="0" smtClean="0">
                <a:latin typeface="Calibri" panose="020F0502020204030204" pitchFamily="34" charset="0"/>
                <a:ea typeface="Calibri" panose="020F0502020204030204" pitchFamily="34" charset="0"/>
                <a:cs typeface="Times New Roman" panose="02020603050405020304" pitchFamily="18" charset="0"/>
              </a:rPr>
              <a:t>Reasons </a:t>
            </a:r>
            <a:r>
              <a:rPr lang="en-US" sz="2000" dirty="0">
                <a:latin typeface="Calibri" panose="020F0502020204030204" pitchFamily="34" charset="0"/>
                <a:ea typeface="Calibri" panose="020F0502020204030204" pitchFamily="34" charset="0"/>
                <a:cs typeface="Times New Roman" panose="02020603050405020304" pitchFamily="18" charset="0"/>
              </a:rPr>
              <a:t>for exploration: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1.</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2.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3.</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000" dirty="0">
                <a:latin typeface="Calibri" panose="020F0502020204030204" pitchFamily="34" charset="0"/>
                <a:ea typeface="Calibri" panose="020F0502020204030204" pitchFamily="34" charset="0"/>
                <a:cs typeface="Times New Roman" panose="02020603050405020304" pitchFamily="18" charset="0"/>
              </a:rPr>
              <a:t>Countries: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Portugal</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Modern </a:t>
            </a:r>
            <a:r>
              <a:rPr lang="en-US" sz="2000" dirty="0">
                <a:latin typeface="Calibri" panose="020F0502020204030204" pitchFamily="34" charset="0"/>
                <a:ea typeface="Calibri" panose="020F0502020204030204" pitchFamily="34" charset="0"/>
                <a:cs typeface="Times New Roman" panose="02020603050405020304" pitchFamily="18" charset="0"/>
              </a:rPr>
              <a:t>countries </a:t>
            </a:r>
            <a:r>
              <a:rPr lang="en-US" sz="2000" dirty="0" smtClean="0">
                <a:latin typeface="Calibri" panose="020F0502020204030204" pitchFamily="34" charset="0"/>
                <a:ea typeface="Calibri" panose="020F0502020204030204" pitchFamily="34" charset="0"/>
                <a:cs typeface="Times New Roman" panose="02020603050405020304" pitchFamily="18" charset="0"/>
              </a:rPr>
              <a:t>explored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Spain</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Modern </a:t>
            </a:r>
            <a:r>
              <a:rPr lang="en-US" sz="2000" dirty="0">
                <a:latin typeface="Calibri" panose="020F0502020204030204" pitchFamily="34" charset="0"/>
                <a:ea typeface="Calibri" panose="020F0502020204030204" pitchFamily="34" charset="0"/>
                <a:cs typeface="Times New Roman" panose="02020603050405020304" pitchFamily="18" charset="0"/>
              </a:rPr>
              <a:t>countries </a:t>
            </a:r>
            <a:r>
              <a:rPr lang="en-US" sz="2000" dirty="0" smtClean="0">
                <a:latin typeface="Calibri" panose="020F0502020204030204" pitchFamily="34" charset="0"/>
                <a:ea typeface="Calibri" panose="020F0502020204030204" pitchFamily="34" charset="0"/>
                <a:cs typeface="Times New Roman" panose="02020603050405020304" pitchFamily="18" charset="0"/>
              </a:rPr>
              <a:t>explored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England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smtClean="0">
                <a:latin typeface="Calibri" panose="020F0502020204030204" pitchFamily="34" charset="0"/>
                <a:ea typeface="Calibri" panose="020F0502020204030204" pitchFamily="34" charset="0"/>
                <a:cs typeface="Times New Roman" panose="02020603050405020304" pitchFamily="18" charset="0"/>
              </a:rPr>
              <a:t>Modern </a:t>
            </a:r>
            <a:r>
              <a:rPr lang="en-US" sz="2000" dirty="0">
                <a:latin typeface="Calibri" panose="020F0502020204030204" pitchFamily="34" charset="0"/>
                <a:ea typeface="Calibri" panose="020F0502020204030204" pitchFamily="34" charset="0"/>
                <a:cs typeface="Times New Roman" panose="02020603050405020304" pitchFamily="18" charset="0"/>
              </a:rPr>
              <a:t>countries </a:t>
            </a:r>
            <a:r>
              <a:rPr lang="en-US" sz="2000" dirty="0" smtClean="0">
                <a:latin typeface="Calibri" panose="020F0502020204030204" pitchFamily="34" charset="0"/>
                <a:ea typeface="Calibri" panose="020F0502020204030204" pitchFamily="34" charset="0"/>
                <a:cs typeface="Times New Roman" panose="02020603050405020304" pitchFamily="18" charset="0"/>
              </a:rPr>
              <a:t>explored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Why?</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France</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smtClean="0">
                <a:latin typeface="Calibri" panose="020F0502020204030204" pitchFamily="34" charset="0"/>
                <a:ea typeface="Calibri" panose="020F0502020204030204" pitchFamily="34" charset="0"/>
                <a:cs typeface="Times New Roman" panose="02020603050405020304" pitchFamily="18" charset="0"/>
              </a:rPr>
              <a:t>Modern </a:t>
            </a:r>
            <a:r>
              <a:rPr lang="en-US" sz="2000" dirty="0">
                <a:latin typeface="Calibri" panose="020F0502020204030204" pitchFamily="34" charset="0"/>
                <a:ea typeface="Calibri" panose="020F0502020204030204" pitchFamily="34" charset="0"/>
                <a:cs typeface="Times New Roman" panose="02020603050405020304" pitchFamily="18" charset="0"/>
              </a:rPr>
              <a:t>countries </a:t>
            </a:r>
            <a:r>
              <a:rPr lang="en-US" sz="2000" dirty="0" smtClean="0">
                <a:latin typeface="Calibri" panose="020F0502020204030204" pitchFamily="34" charset="0"/>
                <a:ea typeface="Calibri" panose="020F0502020204030204" pitchFamily="34" charset="0"/>
                <a:cs typeface="Times New Roman" panose="02020603050405020304" pitchFamily="18" charset="0"/>
              </a:rPr>
              <a:t>explored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Why?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Minus 20"/>
          <p:cNvSpPr/>
          <p:nvPr/>
        </p:nvSpPr>
        <p:spPr>
          <a:xfrm>
            <a:off x="831057" y="2321322"/>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97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8/21/17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SWBAT: Students will evaluate the impact of new products on both the Old and the New World</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EQ: How did the potato and the horse change the world?</a:t>
            </a: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See to the right</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Advertisement/Mercantilism notes?</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Study!!!!</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None</a:t>
            </a: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940088"/>
          </a:xfrm>
          <a:prstGeom prst="rect">
            <a:avLst/>
          </a:prstGeom>
          <a:noFill/>
          <a:ln w="9525">
            <a:noFill/>
            <a:miter lim="800000"/>
            <a:headEnd/>
            <a:tailEnd/>
          </a:ln>
        </p:spPr>
        <p:txBody>
          <a:bodyPr>
            <a:spAutoFit/>
          </a:bodyPr>
          <a:lstStyle/>
          <a:p>
            <a:endParaRPr lang="en-US" sz="2000" dirty="0" smtClean="0"/>
          </a:p>
          <a:p>
            <a:r>
              <a:rPr lang="en-US" sz="2000" dirty="0" smtClean="0"/>
              <a:t>Answer in complete sentences!</a:t>
            </a:r>
          </a:p>
          <a:p>
            <a:endParaRPr lang="en-US" sz="2000" dirty="0"/>
          </a:p>
          <a:p>
            <a:pPr marL="457200" indent="-457200">
              <a:buAutoNum type="arabicPeriod"/>
            </a:pPr>
            <a:r>
              <a:rPr lang="en-US" sz="2000" dirty="0" smtClean="0"/>
              <a:t>List 3 benefits that the potato gave to Europe</a:t>
            </a:r>
          </a:p>
          <a:p>
            <a:pPr marL="457200" indent="-457200">
              <a:buAutoNum type="arabicPeriod"/>
            </a:pPr>
            <a:endParaRPr lang="en-US" sz="2000" dirty="0"/>
          </a:p>
          <a:p>
            <a:pPr marL="457200" indent="-457200">
              <a:buAutoNum type="arabicPeriod"/>
            </a:pPr>
            <a:r>
              <a:rPr lang="en-US" sz="2000" dirty="0" smtClean="0"/>
              <a:t>List 3 benefits that the horse gave to the Americas</a:t>
            </a:r>
          </a:p>
          <a:p>
            <a:pPr marL="457200" indent="-457200">
              <a:buAutoNum type="arabicPeriod"/>
            </a:pPr>
            <a:endParaRPr lang="en-US" sz="2000" dirty="0"/>
          </a:p>
          <a:p>
            <a:r>
              <a:rPr lang="en-US" sz="2000" dirty="0" smtClean="0"/>
              <a:t>3. In your opinion which item had the greatest impact? Why?</a:t>
            </a:r>
            <a:endParaRPr lang="en-US" sz="2000" dirty="0"/>
          </a:p>
          <a:p>
            <a:endParaRPr lang="en-US" sz="2000" dirty="0" smtClean="0"/>
          </a:p>
          <a:p>
            <a:r>
              <a:rPr lang="en-US" sz="2000" dirty="0" smtClean="0"/>
              <a:t>Mercantilism notes written here</a:t>
            </a:r>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31057" y="3645057"/>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8917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63065"/>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gn="ctr">
              <a:lnSpc>
                <a:spcPct val="80000"/>
              </a:lnSpc>
              <a:defRPr/>
            </a:pPr>
            <a:r>
              <a:rPr lang="en-US" sz="2800" dirty="0" smtClean="0">
                <a:solidFill>
                  <a:srgbClr val="002060"/>
                </a:solidFill>
                <a:latin typeface="Bernard MT Condensed" pitchFamily="18" charset="0"/>
              </a:rPr>
              <a:t>Mr. </a:t>
            </a:r>
            <a:r>
              <a:rPr lang="en-US" sz="2800" dirty="0" err="1" smtClean="0">
                <a:solidFill>
                  <a:srgbClr val="002060"/>
                </a:solidFill>
                <a:latin typeface="Bernard MT Condensed" pitchFamily="18" charset="0"/>
              </a:rPr>
              <a:t>Papile’s</a:t>
            </a:r>
            <a:r>
              <a:rPr lang="en-US" sz="2800" dirty="0" smtClean="0">
                <a:solidFill>
                  <a:srgbClr val="002060"/>
                </a:solidFill>
                <a:latin typeface="Bernard MT Condensed" pitchFamily="18" charset="0"/>
              </a:rPr>
              <a:t> Daily Agenda PowerPoint </a:t>
            </a:r>
            <a:r>
              <a:rPr lang="en-US" sz="2800" dirty="0" smtClean="0">
                <a:solidFill>
                  <a:srgbClr val="002060"/>
                </a:solidFill>
                <a:latin typeface="Bernard MT Condensed" pitchFamily="18" charset="0"/>
              </a:rPr>
              <a:t>Slides</a:t>
            </a:r>
          </a:p>
          <a:p>
            <a:pPr marL="457200" indent="-457200" algn="ctr">
              <a:lnSpc>
                <a:spcPct val="80000"/>
              </a:lnSpc>
              <a:defRPr/>
            </a:pPr>
            <a:r>
              <a:rPr lang="en-US" sz="2800" dirty="0" smtClean="0">
                <a:solidFill>
                  <a:srgbClr val="002060"/>
                </a:solidFill>
                <a:latin typeface="Bernard MT Condensed" pitchFamily="18" charset="0"/>
              </a:rPr>
              <a:t>1</a:t>
            </a:r>
            <a:r>
              <a:rPr lang="en-US" sz="2800" baseline="30000" dirty="0" smtClean="0">
                <a:solidFill>
                  <a:srgbClr val="002060"/>
                </a:solidFill>
                <a:latin typeface="Bernard MT Condensed" pitchFamily="18" charset="0"/>
              </a:rPr>
              <a:t>st</a:t>
            </a:r>
            <a:r>
              <a:rPr lang="en-US" sz="2800" dirty="0" smtClean="0">
                <a:solidFill>
                  <a:srgbClr val="002060"/>
                </a:solidFill>
                <a:latin typeface="Bernard MT Condensed" pitchFamily="18" charset="0"/>
              </a:rPr>
              <a:t> Quarter Mid-Quarter Journal Organization Guide</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Tree>
    <p:extLst>
      <p:ext uri="{BB962C8B-B14F-4D97-AF65-F5344CB8AC3E}">
        <p14:creationId xmlns:p14="http://schemas.microsoft.com/office/powerpoint/2010/main" val="989493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8/22/17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SWBAT: Demonstrate their knowledge and understanding of </a:t>
            </a:r>
            <a:r>
              <a:rPr lang="en-US" sz="2800" b="1" dirty="0" err="1" smtClean="0">
                <a:solidFill>
                  <a:srgbClr val="00B050"/>
                </a:solidFill>
                <a:latin typeface="Times New Roman" panose="02020603050405020304" pitchFamily="18" charset="0"/>
                <a:cs typeface="Times New Roman" panose="02020603050405020304" pitchFamily="18" charset="0"/>
              </a:rPr>
              <a:t>Exploratinon</a:t>
            </a:r>
            <a:endParaRPr lang="en-US" sz="2800" b="1" dirty="0" smtClean="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EQ: How much do I know?</a:t>
            </a:r>
          </a:p>
          <a:p>
            <a:pPr marL="457200" indent="-457200">
              <a:lnSpc>
                <a:spcPct val="80000"/>
              </a:lnSpc>
              <a:defRPr/>
            </a:pPr>
            <a:endParaRPr lang="en-US" sz="2800" b="1" dirty="0" smtClean="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Last second study</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Test</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Spanish colonies reading and Qs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None</a:t>
            </a: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78542" y="272942"/>
            <a:ext cx="3413125" cy="5940088"/>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Tape test to this page!</a:t>
            </a:r>
            <a:endParaRPr lang="en-US" sz="2000" dirty="0" smtClean="0"/>
          </a:p>
          <a:p>
            <a:endParaRPr lang="en-US" sz="2000" dirty="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00896" y="3223022"/>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14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8/23/17</a:t>
            </a:r>
            <a:endParaRPr lang="en-US" sz="2800" b="1" dirty="0">
              <a:solidFill>
                <a:srgbClr val="00B050"/>
              </a:solidFill>
              <a:latin typeface="Times New Roman" panose="02020603050405020304" pitchFamily="18" charset="0"/>
              <a:cs typeface="Times New Roman" panose="02020603050405020304" pitchFamily="18" charset="0"/>
            </a:endParaRPr>
          </a:p>
          <a:p>
            <a:pPr>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Explain why Europe colonized the </a:t>
            </a:r>
            <a:r>
              <a:rPr lang="en-US" sz="2800" b="1" dirty="0">
                <a:solidFill>
                  <a:srgbClr val="00B050"/>
                </a:solidFill>
                <a:latin typeface="Times New Roman" panose="02020603050405020304" pitchFamily="18" charset="0"/>
                <a:cs typeface="Times New Roman" panose="02020603050405020304" pitchFamily="18" charset="0"/>
              </a:rPr>
              <a:t>N</a:t>
            </a:r>
            <a:r>
              <a:rPr lang="en-US" sz="2800" b="1" dirty="0" smtClean="0">
                <a:solidFill>
                  <a:srgbClr val="00B050"/>
                </a:solidFill>
                <a:latin typeface="Times New Roman" panose="02020603050405020304" pitchFamily="18" charset="0"/>
                <a:cs typeface="Times New Roman" panose="02020603050405020304" pitchFamily="18" charset="0"/>
              </a:rPr>
              <a:t>ew World</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EQ: Why did Europe want to create colonies in the Americas?</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Set up notes to right</a:t>
            </a:r>
          </a:p>
          <a:p>
            <a:pPr>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Complete “Why colonize” notes, Mercantilism reading</a:t>
            </a:r>
          </a:p>
          <a:p>
            <a:pPr>
              <a:lnSpc>
                <a:spcPct val="80000"/>
              </a:lnSpc>
              <a:defRPr/>
            </a:pPr>
            <a:r>
              <a:rPr lang="en-US" sz="2800" b="1" dirty="0" smtClean="0">
                <a:latin typeface="Times New Roman" panose="02020603050405020304" pitchFamily="18" charset="0"/>
                <a:cs typeface="Times New Roman" panose="02020603050405020304" pitchFamily="18" charset="0"/>
              </a:rPr>
              <a:t>Homework: </a:t>
            </a:r>
            <a:r>
              <a:rPr lang="en-US" sz="2800" b="1" dirty="0" err="1" smtClean="0">
                <a:latin typeface="Times New Roman" panose="02020603050405020304" pitchFamily="18" charset="0"/>
                <a:cs typeface="Times New Roman" panose="02020603050405020304" pitchFamily="18" charset="0"/>
              </a:rPr>
              <a:t>Encomiendas</a:t>
            </a:r>
            <a:r>
              <a:rPr lang="en-US" sz="2800" b="1" dirty="0" smtClean="0">
                <a:latin typeface="Times New Roman" panose="02020603050405020304" pitchFamily="18" charset="0"/>
                <a:cs typeface="Times New Roman" panose="02020603050405020304" pitchFamily="18" charset="0"/>
              </a:rPr>
              <a:t> (taped to page ----------</a:t>
            </a:r>
            <a:r>
              <a:rPr lang="en-US" sz="2800" b="1"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Colonization </a:t>
            </a:r>
            <a:r>
              <a:rPr lang="en-US" sz="2800" b="1" dirty="0" err="1" smtClean="0">
                <a:latin typeface="Times New Roman" panose="02020603050405020304" pitchFamily="18" charset="0"/>
                <a:cs typeface="Times New Roman" panose="02020603050405020304" pitchFamily="18" charset="0"/>
              </a:rPr>
              <a:t>Voc</a:t>
            </a:r>
            <a:r>
              <a:rPr lang="en-US" sz="2800" b="1" dirty="0" smtClean="0">
                <a:latin typeface="Times New Roman" panose="02020603050405020304" pitchFamily="18" charset="0"/>
                <a:cs typeface="Times New Roman" panose="02020603050405020304" pitchFamily="18" charset="0"/>
              </a:rPr>
              <a:t> Quiz next week</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940361"/>
          </a:xfrm>
          <a:prstGeom prst="rect">
            <a:avLst/>
          </a:prstGeom>
          <a:noFill/>
          <a:ln w="9525">
            <a:noFill/>
            <a:miter lim="800000"/>
            <a:headEnd/>
            <a:tailEnd/>
          </a:ln>
        </p:spPr>
        <p:txBody>
          <a:bodyPr>
            <a:spAutoFit/>
          </a:bodyPr>
          <a:lstStyle/>
          <a:p>
            <a:r>
              <a:rPr lang="en-US" sz="2000" dirty="0"/>
              <a:t>Countries generally started colonies because:</a:t>
            </a:r>
          </a:p>
          <a:p>
            <a:r>
              <a:rPr lang="en-US" sz="2000" dirty="0"/>
              <a:t>1.</a:t>
            </a:r>
          </a:p>
          <a:p>
            <a:r>
              <a:rPr lang="en-US" sz="2000" dirty="0"/>
              <a:t>2.</a:t>
            </a:r>
          </a:p>
          <a:p>
            <a:r>
              <a:rPr lang="en-US" sz="2000" dirty="0"/>
              <a:t>3.</a:t>
            </a:r>
          </a:p>
          <a:p>
            <a:r>
              <a:rPr lang="en-US" sz="500" dirty="0"/>
              <a:t> </a:t>
            </a:r>
          </a:p>
          <a:p>
            <a:r>
              <a:rPr lang="en-US" sz="2000" dirty="0" smtClean="0"/>
              <a:t>Specific </a:t>
            </a:r>
            <a:r>
              <a:rPr lang="en-US" sz="2000" dirty="0"/>
              <a:t>reasons to colonize by country:</a:t>
            </a:r>
          </a:p>
          <a:p>
            <a:r>
              <a:rPr lang="en-US" sz="2000" dirty="0" smtClean="0"/>
              <a:t>Spain</a:t>
            </a:r>
            <a:r>
              <a:rPr lang="en-US" sz="2000" dirty="0"/>
              <a:t>:</a:t>
            </a:r>
          </a:p>
          <a:p>
            <a:r>
              <a:rPr lang="en-US" sz="2000" dirty="0" smtClean="0"/>
              <a:t>Portugal</a:t>
            </a:r>
            <a:r>
              <a:rPr lang="en-US" sz="2000" dirty="0"/>
              <a:t>:</a:t>
            </a:r>
          </a:p>
          <a:p>
            <a:r>
              <a:rPr lang="en-US" sz="2000" dirty="0" smtClean="0"/>
              <a:t>England</a:t>
            </a:r>
            <a:r>
              <a:rPr lang="en-US" sz="2000" dirty="0"/>
              <a:t>:</a:t>
            </a:r>
          </a:p>
          <a:p>
            <a:r>
              <a:rPr lang="en-US" sz="2000" dirty="0" smtClean="0"/>
              <a:t>France</a:t>
            </a:r>
            <a:r>
              <a:rPr lang="en-US" sz="2000" dirty="0"/>
              <a:t>:</a:t>
            </a:r>
          </a:p>
          <a:p>
            <a:endParaRPr lang="en-US" sz="500" dirty="0"/>
          </a:p>
          <a:p>
            <a:r>
              <a:rPr lang="en-US" sz="2000" dirty="0" smtClean="0"/>
              <a:t>Reasons </a:t>
            </a:r>
            <a:r>
              <a:rPr lang="en-US" sz="2000" dirty="0"/>
              <a:t>individuals wanted to settle in colonies:</a:t>
            </a:r>
          </a:p>
          <a:p>
            <a:r>
              <a:rPr lang="en-US" sz="2000" dirty="0" smtClean="0"/>
              <a:t>1</a:t>
            </a:r>
            <a:r>
              <a:rPr lang="en-US" sz="2000" dirty="0"/>
              <a:t>.</a:t>
            </a:r>
          </a:p>
          <a:p>
            <a:r>
              <a:rPr lang="en-US" sz="2000" dirty="0"/>
              <a:t>2.</a:t>
            </a:r>
          </a:p>
          <a:p>
            <a:r>
              <a:rPr lang="en-US" sz="2000" dirty="0"/>
              <a:t>3.</a:t>
            </a:r>
          </a:p>
          <a:p>
            <a:r>
              <a:rPr lang="en-US" sz="2000" dirty="0" smtClean="0"/>
              <a:t>The </a:t>
            </a:r>
            <a:r>
              <a:rPr lang="en-US" sz="2000" dirty="0"/>
              <a:t>king owned all land claimed in the New World. Anyone looking to start a colony had to ask permission from the crown.</a:t>
            </a:r>
          </a:p>
        </p:txBody>
      </p:sp>
      <p:sp>
        <p:nvSpPr>
          <p:cNvPr id="21" name="Minus 20"/>
          <p:cNvSpPr/>
          <p:nvPr/>
        </p:nvSpPr>
        <p:spPr>
          <a:xfrm>
            <a:off x="800896" y="2954699"/>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9611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8/24/17</a:t>
            </a:r>
            <a:endParaRPr lang="en-US" sz="2800" b="1" dirty="0">
              <a:solidFill>
                <a:srgbClr val="00B050"/>
              </a:solidFill>
              <a:latin typeface="Times New Roman" panose="02020603050405020304" pitchFamily="18" charset="0"/>
              <a:cs typeface="Times New Roman" panose="02020603050405020304" pitchFamily="18" charset="0"/>
            </a:endParaRPr>
          </a:p>
          <a:p>
            <a:pPr>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EQ: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t>
            </a:r>
            <a:r>
              <a:rPr lang="en-US" sz="2800" b="1" dirty="0" smtClean="0">
                <a:solidFill>
                  <a:srgbClr val="FF0000"/>
                </a:solidFill>
                <a:latin typeface="Times New Roman" panose="02020603050405020304" pitchFamily="18" charset="0"/>
                <a:cs typeface="Times New Roman" panose="02020603050405020304" pitchFamily="18" charset="0"/>
              </a:rPr>
              <a:t>arm-Up: Quizlet #3</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Review HW/3 Flashcards/ </a:t>
            </a:r>
            <a:r>
              <a:rPr lang="en-US" sz="2800" b="1" dirty="0" err="1" smtClean="0">
                <a:solidFill>
                  <a:srgbClr val="FF0000"/>
                </a:solidFill>
                <a:latin typeface="Times New Roman" panose="02020603050405020304" pitchFamily="18" charset="0"/>
                <a:cs typeface="Times New Roman" panose="02020603050405020304" pitchFamily="18" charset="0"/>
              </a:rPr>
              <a:t>Encomiendas</a:t>
            </a:r>
            <a:endParaRPr lang="en-US" sz="2800" b="1" dirty="0" smtClean="0">
              <a:solidFill>
                <a:srgbClr val="FF0000"/>
              </a:solidFill>
              <a:latin typeface="Times New Roman" panose="02020603050405020304" pitchFamily="18" charset="0"/>
              <a:cs typeface="Times New Roman" panose="02020603050405020304" pitchFamily="18" charset="0"/>
            </a:endParaRPr>
          </a:p>
          <a:p>
            <a:pPr>
              <a:lnSpc>
                <a:spcPct val="80000"/>
              </a:lnSpc>
              <a:defRPr/>
            </a:pPr>
            <a:r>
              <a:rPr lang="en-US" sz="2800" b="1" dirty="0" smtClean="0">
                <a:latin typeface="Times New Roman" panose="02020603050405020304" pitchFamily="18" charset="0"/>
                <a:cs typeface="Times New Roman" panose="02020603050405020304" pitchFamily="18" charset="0"/>
              </a:rPr>
              <a:t>Homework: </a:t>
            </a:r>
            <a:r>
              <a:rPr lang="en-US" sz="2800" b="1" dirty="0" err="1" smtClean="0">
                <a:latin typeface="Times New Roman" panose="02020603050405020304" pitchFamily="18" charset="0"/>
                <a:cs typeface="Times New Roman" panose="02020603050405020304" pitchFamily="18" charset="0"/>
              </a:rPr>
              <a:t>Encomiendas</a:t>
            </a:r>
            <a:r>
              <a:rPr lang="en-US" sz="2800" b="1" dirty="0" smtClean="0">
                <a:latin typeface="Times New Roman" panose="02020603050405020304" pitchFamily="18" charset="0"/>
                <a:cs typeface="Times New Roman" panose="02020603050405020304" pitchFamily="18" charset="0"/>
              </a:rPr>
              <a:t>?</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Colonization </a:t>
            </a:r>
            <a:r>
              <a:rPr lang="en-US" sz="2800" b="1" dirty="0" err="1" smtClean="0">
                <a:latin typeface="Times New Roman" panose="02020603050405020304" pitchFamily="18" charset="0"/>
                <a:cs typeface="Times New Roman" panose="02020603050405020304" pitchFamily="18" charset="0"/>
              </a:rPr>
              <a:t>Voc</a:t>
            </a:r>
            <a:r>
              <a:rPr lang="en-US" sz="2800" b="1" dirty="0" smtClean="0">
                <a:latin typeface="Times New Roman" panose="02020603050405020304" pitchFamily="18" charset="0"/>
                <a:cs typeface="Times New Roman" panose="02020603050405020304" pitchFamily="18" charset="0"/>
              </a:rPr>
              <a:t> Quiz next week</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43924"/>
            <a:ext cx="3413125" cy="5940088"/>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31057" y="1709320"/>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8946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8/25/17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SWBAT</a:t>
            </a:r>
            <a:r>
              <a:rPr lang="en-US" sz="2800" b="1" dirty="0">
                <a:solidFill>
                  <a:srgbClr val="00B050"/>
                </a:solidFill>
                <a:latin typeface="Times New Roman" panose="02020603050405020304" pitchFamily="18" charset="0"/>
                <a:cs typeface="Times New Roman" panose="02020603050405020304" pitchFamily="18" charset="0"/>
              </a:rPr>
              <a:t>: Explain how Europe exploited native Americans</a:t>
            </a: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 How did European settlers treat Natives?</a:t>
            </a: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Tears of the Indians (front desk)</a:t>
            </a: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Review HW/ European settlement map/ New Laws Video notes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Doc Analysis?</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Col </a:t>
            </a:r>
            <a:r>
              <a:rPr lang="en-US" sz="2800" b="1" dirty="0" err="1" smtClean="0">
                <a:latin typeface="Times New Roman" panose="02020603050405020304" pitchFamily="18" charset="0"/>
                <a:cs typeface="Times New Roman" panose="02020603050405020304" pitchFamily="18" charset="0"/>
              </a:rPr>
              <a:t>Voc</a:t>
            </a:r>
            <a:r>
              <a:rPr lang="en-US" sz="2800" b="1" dirty="0" smtClean="0">
                <a:latin typeface="Times New Roman" panose="02020603050405020304" pitchFamily="18" charset="0"/>
                <a:cs typeface="Times New Roman" panose="02020603050405020304" pitchFamily="18" charset="0"/>
              </a:rPr>
              <a:t> Quiz next week (Thurs? Fri?)</a:t>
            </a: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247864"/>
          </a:xfrm>
          <a:prstGeom prst="rect">
            <a:avLst/>
          </a:prstGeom>
          <a:noFill/>
          <a:ln w="9525">
            <a:noFill/>
            <a:miter lim="800000"/>
            <a:headEnd/>
            <a:tailEnd/>
          </a:ln>
        </p:spPr>
        <p:txBody>
          <a:bodyPr>
            <a:spAutoFit/>
          </a:bodyPr>
          <a:lstStyle/>
          <a:p>
            <a:r>
              <a:rPr lang="en-US" sz="2000" dirty="0" smtClean="0"/>
              <a:t>For Tears of the Indians, read the piece. Then partner up and write down your guessed definitions for the bold words under the “Green Stuff”. We will go over the answers in </a:t>
            </a:r>
            <a:r>
              <a:rPr lang="en-US" sz="2000" smtClean="0"/>
              <a:t>about 11-12 minutes.</a:t>
            </a:r>
            <a:endParaRPr lang="en-US" sz="2000" dirty="0" smtClean="0"/>
          </a:p>
          <a:p>
            <a:endParaRPr lang="en-US" sz="2000" dirty="0"/>
          </a:p>
          <a:p>
            <a:endParaRPr lang="en-US" sz="2000" dirty="0" smtClean="0"/>
          </a:p>
          <a:p>
            <a:endParaRPr lang="en-US" sz="2000" dirty="0"/>
          </a:p>
          <a:p>
            <a:r>
              <a:rPr lang="en-US" sz="2000" b="1" dirty="0" smtClean="0"/>
              <a:t>Video notes should be written on this page</a:t>
            </a:r>
            <a:endParaRPr lang="en-US" sz="2000" b="1" dirty="0"/>
          </a:p>
          <a:p>
            <a:endParaRPr lang="en-US" sz="2000" dirty="0" smtClean="0"/>
          </a:p>
          <a:p>
            <a:r>
              <a:rPr lang="en-US" sz="2000" dirty="0" smtClean="0"/>
              <a:t>I also want to check off your horse and potato worksheet (the questions especially!!)</a:t>
            </a:r>
          </a:p>
          <a:p>
            <a:endParaRPr lang="en-US" sz="2000" dirty="0" smtClean="0"/>
          </a:p>
          <a:p>
            <a:endParaRPr lang="en-US" sz="2000" dirty="0"/>
          </a:p>
          <a:p>
            <a:endParaRPr lang="en-US" sz="2000" dirty="0" smtClean="0"/>
          </a:p>
          <a:p>
            <a:endParaRPr lang="en-US" sz="2000" dirty="0"/>
          </a:p>
        </p:txBody>
      </p:sp>
      <p:sp>
        <p:nvSpPr>
          <p:cNvPr id="21" name="Minus 20"/>
          <p:cNvSpPr/>
          <p:nvPr/>
        </p:nvSpPr>
        <p:spPr>
          <a:xfrm>
            <a:off x="800896" y="2602708"/>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782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8/28/17</a:t>
            </a:r>
            <a:endParaRPr lang="en-US" sz="2800" b="1" dirty="0">
              <a:solidFill>
                <a:srgbClr val="00B050"/>
              </a:solidFill>
              <a:latin typeface="Times New Roman" panose="02020603050405020304" pitchFamily="18" charset="0"/>
              <a:cs typeface="Times New Roman" panose="02020603050405020304" pitchFamily="18" charset="0"/>
            </a:endParaRPr>
          </a:p>
          <a:p>
            <a:pPr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 </a:t>
            </a:r>
            <a:r>
              <a:rPr lang="en-US" sz="2800" b="1" dirty="0" smtClean="0">
                <a:solidFill>
                  <a:srgbClr val="00B050"/>
                </a:solidFill>
                <a:latin typeface="Times New Roman" panose="02020603050405020304" pitchFamily="18" charset="0"/>
                <a:cs typeface="Times New Roman" panose="02020603050405020304" pitchFamily="18" charset="0"/>
              </a:rPr>
              <a:t>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 </a:t>
            </a:r>
            <a:r>
              <a:rPr lang="en-US" sz="2800" b="1" dirty="0" smtClean="0">
                <a:solidFill>
                  <a:srgbClr val="00B050"/>
                </a:solidFill>
                <a:latin typeface="Times New Roman" panose="02020603050405020304" pitchFamily="18" charset="0"/>
                <a:cs typeface="Times New Roman" panose="02020603050405020304" pitchFamily="18" charset="0"/>
              </a:rPr>
              <a:t>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Quizlet #4</a:t>
            </a:r>
          </a:p>
          <a:p>
            <a:pPr>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3 Flash Cards /Review video notes/Doc Analysis/Start writing paragraph</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Organize Journal</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Col test soon!!! Col </a:t>
            </a:r>
            <a:r>
              <a:rPr lang="en-US" sz="2800" b="1" dirty="0" err="1" smtClean="0">
                <a:latin typeface="Times New Roman" panose="02020603050405020304" pitchFamily="18" charset="0"/>
                <a:cs typeface="Times New Roman" panose="02020603050405020304" pitchFamily="18" charset="0"/>
              </a:rPr>
              <a:t>Voc</a:t>
            </a:r>
            <a:r>
              <a:rPr lang="en-US" sz="2800" b="1" dirty="0" smtClean="0">
                <a:latin typeface="Times New Roman" panose="02020603050405020304" pitchFamily="18" charset="0"/>
                <a:cs typeface="Times New Roman" panose="02020603050405020304" pitchFamily="18" charset="0"/>
              </a:rPr>
              <a:t> Quiz </a:t>
            </a:r>
            <a:r>
              <a:rPr lang="en-US" sz="2800" b="1" smtClean="0">
                <a:latin typeface="Times New Roman" panose="02020603050405020304" pitchFamily="18" charset="0"/>
                <a:cs typeface="Times New Roman" panose="02020603050405020304" pitchFamily="18" charset="0"/>
              </a:rPr>
              <a:t>this Friday!</a:t>
            </a: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940088"/>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p:txBody>
      </p:sp>
      <p:sp>
        <p:nvSpPr>
          <p:cNvPr id="21" name="Minus 20"/>
          <p:cNvSpPr/>
          <p:nvPr/>
        </p:nvSpPr>
        <p:spPr>
          <a:xfrm>
            <a:off x="831057" y="1498823"/>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nvPr>
        </p:nvGraphicFramePr>
        <p:xfrm>
          <a:off x="7108826" y="719666"/>
          <a:ext cx="3051174" cy="5669280"/>
        </p:xfrm>
        <a:graphic>
          <a:graphicData uri="http://schemas.openxmlformats.org/drawingml/2006/table">
            <a:tbl>
              <a:tblPr firstRow="1" bandRow="1">
                <a:tableStyleId>{5C22544A-7EE6-4342-B048-85BDC9FD1C3A}</a:tableStyleId>
              </a:tblPr>
              <a:tblGrid>
                <a:gridCol w="1525587"/>
                <a:gridCol w="1525587"/>
              </a:tblGrid>
              <a:tr h="370840">
                <a:tc>
                  <a:txBody>
                    <a:bodyPr/>
                    <a:lstStyle/>
                    <a:p>
                      <a:r>
                        <a:rPr lang="en-US" dirty="0" smtClean="0"/>
                        <a:t>Agrees with New Laws</a:t>
                      </a:r>
                      <a:endParaRPr lang="en-US" dirty="0"/>
                    </a:p>
                  </a:txBody>
                  <a:tcPr/>
                </a:tc>
                <a:tc>
                  <a:txBody>
                    <a:bodyPr/>
                    <a:lstStyle/>
                    <a:p>
                      <a:r>
                        <a:rPr lang="en-US" dirty="0" smtClean="0"/>
                        <a:t>Disagrees</a:t>
                      </a:r>
                      <a:r>
                        <a:rPr lang="en-US" baseline="0" dirty="0" smtClean="0"/>
                        <a:t> with New Laws</a:t>
                      </a:r>
                      <a:endParaRPr lang="en-US" dirty="0"/>
                    </a:p>
                  </a:txBody>
                  <a:tcPr/>
                </a:tc>
              </a:tr>
              <a:tr h="370840">
                <a:tc>
                  <a:txBody>
                    <a:bodyPr/>
                    <a:lstStyle/>
                    <a:p>
                      <a:pPr marL="342900" indent="-342900">
                        <a:buAutoNum type="arabicPeriod"/>
                      </a:pPr>
                      <a:r>
                        <a:rPr lang="en-US" dirty="0" smtClean="0"/>
                        <a:t>Name of Doc</a:t>
                      </a:r>
                    </a:p>
                    <a:p>
                      <a:pPr marL="342900" indent="-342900">
                        <a:buAutoNum type="arabicPeriod"/>
                      </a:pPr>
                      <a:r>
                        <a:rPr lang="en-US" dirty="0" smtClean="0"/>
                        <a:t>Name of Doc</a:t>
                      </a:r>
                    </a:p>
                    <a:p>
                      <a:pPr marL="342900" indent="-342900">
                        <a:buAutoNum type="arabicPeriod"/>
                      </a:pPr>
                      <a:r>
                        <a:rPr lang="en-US" dirty="0" smtClean="0"/>
                        <a:t>Name of Doc</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pPr marL="342900" indent="-342900">
                        <a:buAutoNum type="arabicPeriod"/>
                      </a:pPr>
                      <a:r>
                        <a:rPr lang="en-US" dirty="0" smtClean="0"/>
                        <a:t>Name of Doc</a:t>
                      </a:r>
                    </a:p>
                    <a:p>
                      <a:pPr marL="342900" indent="-342900">
                        <a:buAutoNum type="arabicPeriod"/>
                      </a:pPr>
                      <a:r>
                        <a:rPr lang="en-US" dirty="0" smtClean="0"/>
                        <a:t>Name of Doc</a:t>
                      </a:r>
                    </a:p>
                    <a:p>
                      <a:pPr marL="342900" indent="-342900">
                        <a:buAutoNum type="arabicPeriod"/>
                      </a:pPr>
                      <a:r>
                        <a:rPr lang="en-US" dirty="0" smtClean="0"/>
                        <a:t>Name </a:t>
                      </a:r>
                      <a:r>
                        <a:rPr lang="en-US" smtClean="0"/>
                        <a:t>of Doc</a:t>
                      </a:r>
                      <a:endParaRPr lang="en-US" dirty="0" smtClean="0"/>
                    </a:p>
                    <a:p>
                      <a:endParaRPr lang="en-US" dirty="0"/>
                    </a:p>
                  </a:txBody>
                  <a:tcPr/>
                </a:tc>
              </a:tr>
            </a:tbl>
          </a:graphicData>
        </a:graphic>
      </p:graphicFrame>
    </p:spTree>
    <p:extLst>
      <p:ext uri="{BB962C8B-B14F-4D97-AF65-F5344CB8AC3E}">
        <p14:creationId xmlns:p14="http://schemas.microsoft.com/office/powerpoint/2010/main" val="3029890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324535"/>
          </a:xfrm>
          <a:prstGeom prst="rect">
            <a:avLst/>
          </a:prstGeom>
          <a:noFill/>
          <a:ln w="9525">
            <a:noFill/>
            <a:miter lim="800000"/>
            <a:headEnd/>
            <a:tailEnd/>
          </a:ln>
        </p:spPr>
        <p:txBody>
          <a:bodyPr>
            <a:spAutoFit/>
          </a:bodyPr>
          <a:lstStyle/>
          <a:p>
            <a:r>
              <a:rPr lang="en-US" sz="2000" dirty="0"/>
              <a:t>Please copy down the following.  Skip 5 lines in between each numbered item.</a:t>
            </a:r>
          </a:p>
          <a:p>
            <a:r>
              <a:rPr lang="en-US" sz="2000" dirty="0"/>
              <a:t> </a:t>
            </a:r>
          </a:p>
          <a:p>
            <a:r>
              <a:rPr lang="en-US" sz="2000" b="1" dirty="0"/>
              <a:t>Class Expectations</a:t>
            </a:r>
            <a:endParaRPr lang="en-US" sz="2000" dirty="0"/>
          </a:p>
          <a:p>
            <a:r>
              <a:rPr lang="en-US" sz="2000" b="1" dirty="0"/>
              <a:t> </a:t>
            </a:r>
            <a:endParaRPr lang="en-US" sz="2000" dirty="0"/>
          </a:p>
          <a:p>
            <a:pPr lvl="0"/>
            <a:r>
              <a:rPr lang="en-US" sz="2000" b="1" dirty="0" smtClean="0"/>
              <a:t>1. Be </a:t>
            </a:r>
            <a:r>
              <a:rPr lang="en-US" sz="2000" b="1" dirty="0"/>
              <a:t>respectful of every member of the class.</a:t>
            </a:r>
            <a:endParaRPr lang="en-US" sz="2000" dirty="0"/>
          </a:p>
          <a:p>
            <a:r>
              <a:rPr lang="en-US" sz="2000" b="1" dirty="0"/>
              <a:t>   </a:t>
            </a:r>
            <a:endParaRPr lang="en-US" sz="2000" dirty="0"/>
          </a:p>
          <a:p>
            <a:pPr lvl="0"/>
            <a:r>
              <a:rPr lang="en-US" sz="2000" b="1" dirty="0" smtClean="0"/>
              <a:t>2. Be </a:t>
            </a:r>
            <a:r>
              <a:rPr lang="en-US" sz="2000" b="1" dirty="0"/>
              <a:t>on time for class with all needed materials.</a:t>
            </a:r>
            <a:endParaRPr lang="en-US" sz="2000" dirty="0"/>
          </a:p>
          <a:p>
            <a:r>
              <a:rPr lang="en-US" sz="2000" b="1" dirty="0"/>
              <a:t>  </a:t>
            </a:r>
            <a:endParaRPr lang="en-US" sz="2000" dirty="0"/>
          </a:p>
          <a:p>
            <a:pPr lvl="0"/>
            <a:r>
              <a:rPr lang="en-US" sz="2000" b="1" dirty="0" smtClean="0"/>
              <a:t>3. Be </a:t>
            </a:r>
            <a:r>
              <a:rPr lang="en-US" sz="2000" b="1" dirty="0"/>
              <a:t>attentive and engaged in class.</a:t>
            </a:r>
            <a:endParaRPr lang="en-US" sz="2000" dirty="0"/>
          </a:p>
          <a:p>
            <a:r>
              <a:rPr lang="en-US" sz="2000" b="1" dirty="0"/>
              <a:t>  </a:t>
            </a:r>
            <a:endParaRPr lang="en-US" sz="2000" dirty="0"/>
          </a:p>
          <a:p>
            <a:r>
              <a:rPr lang="en-US" sz="2000" b="1" dirty="0"/>
              <a:t>4. Be a safety conscious member of the class.</a:t>
            </a:r>
            <a:endParaRPr lang="en-US" sz="2000" dirty="0"/>
          </a:p>
        </p:txBody>
      </p:sp>
    </p:spTree>
    <p:extLst>
      <p:ext uri="{BB962C8B-B14F-4D97-AF65-F5344CB8AC3E}">
        <p14:creationId xmlns:p14="http://schemas.microsoft.com/office/powerpoint/2010/main" val="1122805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Anything in Green = Write down in this space at the top of page above the solid Black line</a:t>
            </a: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Anything in Red = Do not write in Journal</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Anything in Black = Write in Agenda</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dirty="0" smtClean="0">
                <a:latin typeface="Times New Roman" panose="02020603050405020304" pitchFamily="18" charset="0"/>
                <a:cs typeface="Times New Roman" panose="02020603050405020304" pitchFamily="18" charset="0"/>
              </a:rPr>
              <a:t>Warm-Up will be answered in this space (under solid Black line)</a:t>
            </a:r>
            <a:endParaRPr lang="en-US" sz="2800"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dirty="0" smtClean="0">
                <a:latin typeface="Times New Roman" panose="02020603050405020304" pitchFamily="18" charset="0"/>
                <a:cs typeface="Times New Roman" panose="02020603050405020304" pitchFamily="18" charset="0"/>
              </a:rPr>
              <a:t>Vocab Flashcards will always be taped to the same page, despite date</a:t>
            </a:r>
            <a:endParaRPr lang="en-US" sz="2800"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457200" indent="-457200" eaLnBrk="1" hangingPunct="1">
              <a:buFont typeface="Arial" panose="020B0604020202020204" pitchFamily="34" charset="0"/>
              <a:buChar char="•"/>
            </a:pPr>
            <a:r>
              <a:rPr lang="en-US" altLang="en-US" sz="2800" dirty="0" smtClean="0">
                <a:latin typeface="Times New Roman" panose="02020603050405020304" pitchFamily="18" charset="0"/>
                <a:cs typeface="Times New Roman" panose="02020603050405020304" pitchFamily="18" charset="0"/>
              </a:rPr>
              <a:t>Classwork will be completed on this side of your journal. </a:t>
            </a:r>
          </a:p>
          <a:p>
            <a:pPr marL="457200" indent="-457200" eaLnBrk="1" hangingPunct="1">
              <a:buFont typeface="Arial" panose="020B0604020202020204" pitchFamily="34" charset="0"/>
              <a:buChar char="•"/>
            </a:pPr>
            <a:r>
              <a:rPr lang="en-US" altLang="en-US" sz="2800" dirty="0" smtClean="0">
                <a:latin typeface="Times New Roman" panose="02020603050405020304" pitchFamily="18" charset="0"/>
                <a:cs typeface="Times New Roman" panose="02020603050405020304" pitchFamily="18" charset="0"/>
              </a:rPr>
              <a:t>If necessary you may continue onto the back and use as many pages as you need</a:t>
            </a:r>
          </a:p>
          <a:p>
            <a:pPr marL="457200" indent="-457200" eaLnBrk="1" hangingPunct="1">
              <a:buFont typeface="Arial" panose="020B0604020202020204" pitchFamily="34" charset="0"/>
              <a:buChar char="•"/>
            </a:pPr>
            <a:r>
              <a:rPr lang="en-US" altLang="en-US" sz="2800" dirty="0" smtClean="0">
                <a:latin typeface="Times New Roman" panose="02020603050405020304" pitchFamily="18" charset="0"/>
                <a:cs typeface="Times New Roman" panose="02020603050405020304" pitchFamily="18" charset="0"/>
              </a:rPr>
              <a:t>Always pick up the next day with the left side of your journal</a:t>
            </a:r>
            <a:endParaRPr lang="en-US" altLang="en-US" sz="2800" dirty="0">
              <a:latin typeface="Times New Roman" panose="02020603050405020304" pitchFamily="18" charset="0"/>
              <a:cs typeface="Times New Roman" panose="02020603050405020304" pitchFamily="18"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1" name="Minus 20"/>
          <p:cNvSpPr/>
          <p:nvPr/>
        </p:nvSpPr>
        <p:spPr>
          <a:xfrm>
            <a:off x="869952" y="1901877"/>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3441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8/1/17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7.H.1.1, 7.H.1.2, 7.H.1.3</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Understand true historical scholarship</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What is the correct way to Study and Learn History?</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600" b="1" dirty="0" smtClean="0">
                <a:solidFill>
                  <a:srgbClr val="FF0000"/>
                </a:solidFill>
                <a:latin typeface="Times New Roman" panose="02020603050405020304" pitchFamily="18" charset="0"/>
                <a:cs typeface="Times New Roman" panose="02020603050405020304" pitchFamily="18" charset="0"/>
              </a:rPr>
              <a:t>Warm-Up: Herodotus?</a:t>
            </a:r>
            <a:endParaRPr lang="en-US" sz="26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600" b="1" dirty="0" smtClean="0">
                <a:solidFill>
                  <a:srgbClr val="FF0000"/>
                </a:solidFill>
                <a:latin typeface="Times New Roman" panose="02020603050405020304" pitchFamily="18" charset="0"/>
                <a:cs typeface="Times New Roman" panose="02020603050405020304" pitchFamily="18" charset="0"/>
              </a:rPr>
              <a:t>Classwork: Which version is better?</a:t>
            </a:r>
            <a:endParaRPr lang="en-US" sz="26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6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6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600" b="1" dirty="0" smtClean="0">
                <a:latin typeface="Times New Roman" panose="02020603050405020304" pitchFamily="18" charset="0"/>
                <a:cs typeface="Times New Roman" panose="02020603050405020304" pitchFamily="18" charset="0"/>
              </a:rPr>
              <a:t>Homework: Finish Which Version is Better?</a:t>
            </a:r>
            <a:endParaRPr lang="en-US" sz="26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600" b="1" dirty="0" smtClean="0">
                <a:latin typeface="Times New Roman" panose="02020603050405020304" pitchFamily="18" charset="0"/>
                <a:cs typeface="Times New Roman" panose="02020603050405020304" pitchFamily="18" charset="0"/>
              </a:rPr>
              <a:t>Due </a:t>
            </a:r>
            <a:r>
              <a:rPr lang="en-US" sz="2600" b="1" dirty="0">
                <a:latin typeface="Times New Roman" panose="02020603050405020304" pitchFamily="18" charset="0"/>
                <a:cs typeface="Times New Roman" panose="02020603050405020304" pitchFamily="18" charset="0"/>
              </a:rPr>
              <a:t>Dates</a:t>
            </a:r>
            <a:r>
              <a:rPr lang="en-US" sz="2600" b="1" dirty="0" smtClean="0">
                <a:latin typeface="Times New Roman" panose="02020603050405020304" pitchFamily="18" charset="0"/>
                <a:cs typeface="Times New Roman" panose="02020603050405020304" pitchFamily="18" charset="0"/>
              </a:rPr>
              <a:t>: Vocab Quiz 8/9</a:t>
            </a:r>
            <a:endParaRPr lang="en-US" sz="26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800850" y="257176"/>
            <a:ext cx="3575052" cy="6617196"/>
          </a:xfrm>
          <a:prstGeom prst="rect">
            <a:avLst/>
          </a:prstGeom>
          <a:noFill/>
          <a:ln w="9525">
            <a:noFill/>
            <a:miter lim="800000"/>
            <a:headEnd/>
            <a:tailEnd/>
          </a:ln>
        </p:spPr>
        <p:txBody>
          <a:bodyPr wrap="square">
            <a:spAutoFit/>
          </a:bodyPr>
          <a:lstStyle/>
          <a:p>
            <a:endParaRPr lang="en-US" sz="2000" dirty="0" smtClean="0"/>
          </a:p>
          <a:p>
            <a:pPr algn="ctr"/>
            <a:endParaRPr lang="en-US" sz="2800" dirty="0" smtClean="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endParaRPr lang="en-US" sz="2800" dirty="0" smtClean="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endParaRPr lang="en-US" sz="2800" dirty="0" smtClean="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r>
              <a:rPr lang="en-US" sz="2800" dirty="0" smtClean="0">
                <a:latin typeface="Times New Roman" panose="02020603050405020304" pitchFamily="18" charset="0"/>
                <a:cs typeface="Times New Roman" panose="02020603050405020304" pitchFamily="18" charset="0"/>
              </a:rPr>
              <a:t>Tape </a:t>
            </a:r>
            <a:r>
              <a:rPr lang="en-US" sz="2800" dirty="0" smtClean="0">
                <a:latin typeface="Times New Roman" panose="02020603050405020304" pitchFamily="18" charset="0"/>
                <a:cs typeface="Times New Roman" panose="02020603050405020304" pitchFamily="18" charset="0"/>
              </a:rPr>
              <a:t>Herodotus worksheet</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here</a:t>
            </a:r>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9" name="Minus 8"/>
          <p:cNvSpPr/>
          <p:nvPr/>
        </p:nvSpPr>
        <p:spPr>
          <a:xfrm>
            <a:off x="869952" y="3223023"/>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4783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a:t>
            </a:r>
            <a:r>
              <a:rPr lang="en-US" sz="2800" b="1" smtClean="0">
                <a:solidFill>
                  <a:srgbClr val="00B050"/>
                </a:solidFill>
                <a:latin typeface="Times New Roman" panose="02020603050405020304" pitchFamily="18" charset="0"/>
                <a:cs typeface="Times New Roman" panose="02020603050405020304" pitchFamily="18" charset="0"/>
              </a:rPr>
              <a:t>: 8/2/17</a:t>
            </a:r>
            <a:endParaRPr lang="en-US" sz="2800" b="1" dirty="0" smtClean="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Standard: 7.E.1.1</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SWBAT: Understand the role of the Silk Road and its importance in world exploration</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EQ: Why did Europe explore in the 1400s?</a:t>
            </a:r>
          </a:p>
          <a:p>
            <a:pPr marL="457200" indent="-457200">
              <a:lnSpc>
                <a:spcPct val="80000"/>
              </a:lnSpc>
              <a:defRPr/>
            </a:pP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See right side</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Buddhism and the Silk Road SAS</a:t>
            </a: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Finish </a:t>
            </a:r>
            <a:r>
              <a:rPr lang="en-US" sz="2800" b="1" dirty="0" err="1" smtClean="0">
                <a:latin typeface="Times New Roman" panose="02020603050405020304" pitchFamily="18" charset="0"/>
                <a:cs typeface="Times New Roman" panose="02020603050405020304" pitchFamily="18" charset="0"/>
              </a:rPr>
              <a:t>wksht</a:t>
            </a:r>
            <a:r>
              <a:rPr lang="en-US" sz="2800" b="1" dirty="0" smtClean="0">
                <a:latin typeface="Times New Roman" panose="02020603050405020304" pitchFamily="18" charset="0"/>
                <a:cs typeface="Times New Roman" panose="02020603050405020304" pitchFamily="18" charset="0"/>
              </a:rPr>
              <a:t>?</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Vocab Quiz 8/11</a:t>
            </a: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000" dirty="0"/>
              <a:t>1. Which historian do you think was more correct in how the pyramids were built?</a:t>
            </a:r>
          </a:p>
          <a:p>
            <a:r>
              <a:rPr lang="en-US" sz="2000" dirty="0"/>
              <a:t>2. For what reason do you think he is correct?</a:t>
            </a:r>
          </a:p>
          <a:p>
            <a:r>
              <a:rPr lang="en-US" sz="2000" dirty="0"/>
              <a:t>3. What methods did he use that made his historical study correct?</a:t>
            </a:r>
          </a:p>
          <a:p>
            <a:r>
              <a:rPr lang="en-US" sz="2000" dirty="0"/>
              <a:t>4. Based on these answers how should you, as a historian, attempt to answer questions concerning history</a:t>
            </a:r>
            <a:r>
              <a:rPr lang="en-US" sz="2000" dirty="0" smtClean="0"/>
              <a:t>?</a:t>
            </a:r>
          </a:p>
          <a:p>
            <a:endParaRPr lang="en-US" sz="2000" dirty="0"/>
          </a:p>
          <a:p>
            <a:endParaRPr lang="en-US" sz="2000" dirty="0" smtClean="0"/>
          </a:p>
          <a:p>
            <a:r>
              <a:rPr lang="en-US" sz="2000" dirty="0" smtClean="0"/>
              <a:t>Buddhism and Silk Road worksheet taped to this page</a:t>
            </a:r>
            <a:endParaRPr lang="en-US" sz="2000" dirty="0"/>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1" name="Minus 20"/>
          <p:cNvSpPr/>
          <p:nvPr/>
        </p:nvSpPr>
        <p:spPr>
          <a:xfrm>
            <a:off x="907501" y="3227767"/>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3802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8/3/17</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Standard: Same yesterday</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SWBAT: Understand and explain Europe’s motivation for exploration</a:t>
            </a: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EQ: Same as yesterday</a:t>
            </a:r>
          </a:p>
          <a:p>
            <a:pPr marL="457200" indent="-457200">
              <a:lnSpc>
                <a:spcPct val="80000"/>
              </a:lnSpc>
              <a:defRPr/>
            </a:pPr>
            <a:endParaRPr lang="en-US" sz="2800" b="1" dirty="0" smtClean="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Warm-Up: 4 Exploration words in Quizlet</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FF0000"/>
                </a:solidFill>
                <a:latin typeface="Times New Roman" panose="02020603050405020304" pitchFamily="18" charset="0"/>
                <a:cs typeface="Times New Roman" panose="02020603050405020304" pitchFamily="18" charset="0"/>
              </a:rPr>
              <a:t>Classwork: Flocabulary/ Exploration </a:t>
            </a:r>
            <a:r>
              <a:rPr lang="en-US" sz="2800" b="1" dirty="0" err="1" smtClean="0">
                <a:solidFill>
                  <a:srgbClr val="FF0000"/>
                </a:solidFill>
                <a:latin typeface="Times New Roman" panose="02020603050405020304" pitchFamily="18" charset="0"/>
                <a:cs typeface="Times New Roman" panose="02020603050405020304" pitchFamily="18" charset="0"/>
              </a:rPr>
              <a:t>webquest</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Finish </a:t>
            </a:r>
            <a:r>
              <a:rPr lang="en-US" sz="2800" b="1" dirty="0" err="1" smtClean="0">
                <a:latin typeface="Times New Roman" panose="02020603050405020304" pitchFamily="18" charset="0"/>
                <a:cs typeface="Times New Roman" panose="02020603050405020304" pitchFamily="18" charset="0"/>
              </a:rPr>
              <a:t>Webquest</a:t>
            </a:r>
            <a:r>
              <a:rPr lang="en-US" sz="2800" b="1" dirty="0" smtClean="0">
                <a:latin typeface="Times New Roman" panose="02020603050405020304" pitchFamily="18" charset="0"/>
                <a:cs typeface="Times New Roman" panose="02020603050405020304" pitchFamily="18" charset="0"/>
              </a:rPr>
              <a:t> part 1/PPT</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Vocab Quiz 8/11 PPT Questions in G.C. due Monday 8/7</a:t>
            </a: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500" dirty="0" smtClean="0"/>
              <a:t>Classroom codes:</a:t>
            </a:r>
          </a:p>
          <a:p>
            <a:r>
              <a:rPr lang="en-US" sz="2500" dirty="0" smtClean="0"/>
              <a:t>1</a:t>
            </a:r>
            <a:r>
              <a:rPr lang="en-US" sz="2500" baseline="30000" dirty="0" smtClean="0"/>
              <a:t>st</a:t>
            </a:r>
            <a:r>
              <a:rPr lang="en-US" sz="2500" dirty="0" smtClean="0"/>
              <a:t> – 8ez3b14</a:t>
            </a:r>
          </a:p>
          <a:p>
            <a:r>
              <a:rPr lang="en-US" sz="2500" dirty="0" smtClean="0"/>
              <a:t>3</a:t>
            </a:r>
            <a:r>
              <a:rPr lang="en-US" sz="2500" baseline="30000" dirty="0" smtClean="0"/>
              <a:t>rd</a:t>
            </a:r>
            <a:r>
              <a:rPr lang="en-US" sz="2500" dirty="0" smtClean="0"/>
              <a:t> – 2x6hej</a:t>
            </a:r>
          </a:p>
          <a:p>
            <a:r>
              <a:rPr lang="en-US" sz="2500" dirty="0" smtClean="0"/>
              <a:t>7</a:t>
            </a:r>
            <a:r>
              <a:rPr lang="en-US" sz="2500" baseline="30000" dirty="0" smtClean="0"/>
              <a:t>th</a:t>
            </a:r>
            <a:r>
              <a:rPr lang="en-US" sz="2500" dirty="0" smtClean="0"/>
              <a:t> – 3cgyqt</a:t>
            </a:r>
          </a:p>
          <a:p>
            <a:r>
              <a:rPr lang="en-US" sz="2500" dirty="0" smtClean="0"/>
              <a:t>8</a:t>
            </a:r>
            <a:r>
              <a:rPr lang="en-US" sz="2500" baseline="30000" dirty="0" smtClean="0"/>
              <a:t>th</a:t>
            </a:r>
            <a:r>
              <a:rPr lang="en-US" sz="2500" dirty="0" smtClean="0"/>
              <a:t> – r5ahxx</a:t>
            </a:r>
          </a:p>
          <a:p>
            <a:endParaRPr lang="en-US" sz="2500" dirty="0"/>
          </a:p>
          <a:p>
            <a:endParaRPr lang="en-US" sz="2500" dirty="0" smtClean="0"/>
          </a:p>
          <a:p>
            <a:endParaRPr lang="en-US" sz="2500" dirty="0"/>
          </a:p>
          <a:p>
            <a:endParaRPr lang="en-US" sz="2500" dirty="0" smtClean="0"/>
          </a:p>
          <a:p>
            <a:r>
              <a:rPr lang="en-US" sz="2500" dirty="0" smtClean="0"/>
              <a:t>Tape Flocabulary and </a:t>
            </a:r>
            <a:r>
              <a:rPr lang="en-US" sz="2500" dirty="0" err="1" smtClean="0"/>
              <a:t>webquest</a:t>
            </a:r>
            <a:r>
              <a:rPr lang="en-US" sz="2500" dirty="0" smtClean="0"/>
              <a:t> worksheet on this page</a:t>
            </a:r>
            <a:endParaRPr lang="en-US" sz="2500" dirty="0"/>
          </a:p>
          <a:p>
            <a:endParaRPr lang="en-US" sz="2500" dirty="0" smtClean="0"/>
          </a:p>
          <a:p>
            <a:endParaRPr lang="en-US" sz="2500" dirty="0"/>
          </a:p>
          <a:p>
            <a:endParaRPr lang="en-US" sz="2500" dirty="0" smtClean="0"/>
          </a:p>
          <a:p>
            <a:endParaRPr lang="en-US" sz="2500" dirty="0"/>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155292" y="5621959"/>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1" name="Minus 20"/>
          <p:cNvSpPr/>
          <p:nvPr/>
        </p:nvSpPr>
        <p:spPr>
          <a:xfrm>
            <a:off x="875507" y="2924936"/>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668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8/4/17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Same</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4 Note cards</a:t>
            </a: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Classwork: </a:t>
            </a:r>
            <a:r>
              <a:rPr lang="en-US" sz="2800" b="1" dirty="0" err="1" smtClean="0">
                <a:solidFill>
                  <a:srgbClr val="FF0000"/>
                </a:solidFill>
                <a:latin typeface="Times New Roman" panose="02020603050405020304" pitchFamily="18" charset="0"/>
                <a:cs typeface="Times New Roman" panose="02020603050405020304" pitchFamily="18" charset="0"/>
              </a:rPr>
              <a:t>Finsh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Webquest</a:t>
            </a:r>
            <a:r>
              <a:rPr lang="en-US" sz="2800" b="1" dirty="0" smtClean="0">
                <a:solidFill>
                  <a:srgbClr val="FF0000"/>
                </a:solidFill>
                <a:latin typeface="Times New Roman" panose="02020603050405020304" pitchFamily="18" charset="0"/>
                <a:cs typeface="Times New Roman" panose="02020603050405020304" pitchFamily="18" charset="0"/>
              </a:rPr>
              <a:t>/Exploration PPT</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Finish PPT?</a:t>
            </a: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Due Dates: Voc Quiz 8/11</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5940088"/>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You can answer </a:t>
            </a:r>
            <a:r>
              <a:rPr lang="en-US" sz="2000" smtClean="0"/>
              <a:t>PPT questions on this page</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89002" y="2909094"/>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3787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NB Pap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1"/>
            <a:ext cx="445452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11"/>
          <p:cNvSpPr txBox="1">
            <a:spLocks noChangeArrowheads="1"/>
          </p:cNvSpPr>
          <p:nvPr/>
        </p:nvSpPr>
        <p:spPr bwMode="auto">
          <a:xfrm>
            <a:off x="2286000" y="609600"/>
            <a:ext cx="36957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0000"/>
              </a:solidFill>
              <a:latin typeface="Ravie" panose="04040805050809020602" pitchFamily="82" charset="0"/>
            </a:endParaRPr>
          </a:p>
          <a:p>
            <a:pPr eaLnBrk="1" hangingPunct="1"/>
            <a:endParaRPr lang="en-US" altLang="en-US" sz="2800">
              <a:solidFill>
                <a:srgbClr val="000000"/>
              </a:solidFill>
              <a:latin typeface="Comic Sans MS" panose="030F0702030302020204" pitchFamily="66" charset="0"/>
            </a:endParaRPr>
          </a:p>
        </p:txBody>
      </p:sp>
      <p:sp>
        <p:nvSpPr>
          <p:cNvPr id="2052" name="Text Box 13"/>
          <p:cNvSpPr txBox="1">
            <a:spLocks noChangeArrowheads="1"/>
          </p:cNvSpPr>
          <p:nvPr/>
        </p:nvSpPr>
        <p:spPr bwMode="auto">
          <a:xfrm>
            <a:off x="2362200" y="62738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solidFill>
                  <a:srgbClr val="C00000"/>
                </a:solidFill>
                <a:latin typeface="Bernard MT Condensed" panose="02050806060905020404" pitchFamily="18" charset="0"/>
              </a:rPr>
              <a:t>33</a:t>
            </a:r>
            <a:endParaRPr lang="en-US" altLang="en-US" sz="2400">
              <a:solidFill>
                <a:srgbClr val="000000"/>
              </a:solidFill>
              <a:latin typeface="Bernard MT Condensed" panose="02050806060905020404" pitchFamily="18" charset="0"/>
            </a:endParaRPr>
          </a:p>
        </p:txBody>
      </p:sp>
      <p:sp>
        <p:nvSpPr>
          <p:cNvPr id="28" name="Rectangle 27"/>
          <p:cNvSpPr/>
          <p:nvPr/>
        </p:nvSpPr>
        <p:spPr>
          <a:xfrm>
            <a:off x="1600200" y="685801"/>
            <a:ext cx="5257800" cy="437043"/>
          </a:xfrm>
          <a:prstGeom prst="rect">
            <a:avLst/>
          </a:prstGeom>
        </p:spPr>
        <p:txBody>
          <a:bodyPr>
            <a:spAutoFit/>
          </a:bodyPr>
          <a:lstStyle/>
          <a:p>
            <a:pPr marL="609600" indent="-609600">
              <a:lnSpc>
                <a:spcPct val="80000"/>
              </a:lnSpc>
              <a:defRPr/>
            </a:pPr>
            <a:r>
              <a:rPr lang="en-US" sz="2400" dirty="0">
                <a:solidFill>
                  <a:prstClr val="black"/>
                </a:solidFill>
                <a:effectLst>
                  <a:outerShdw blurRad="38100" dist="38100" dir="2700000" algn="tl">
                    <a:srgbClr val="000000">
                      <a:alpha val="43137"/>
                    </a:srgbClr>
                  </a:outerShdw>
                </a:effectLst>
                <a:latin typeface="Minya Nouvelle" pitchFamily="2" charset="0"/>
              </a:rPr>
              <a:t>     </a:t>
            </a:r>
            <a:r>
              <a:rPr lang="en-US" sz="2800" dirty="0">
                <a:solidFill>
                  <a:prstClr val="black"/>
                </a:solidFill>
                <a:latin typeface="Bernard MT Condensed" pitchFamily="18" charset="0"/>
              </a:rPr>
              <a:t>OBJECTIVES (p. 33)               </a:t>
            </a:r>
            <a:endParaRPr lang="en-US" sz="2800" dirty="0">
              <a:solidFill>
                <a:prstClr val="black"/>
              </a:solidFill>
              <a:latin typeface="Minya Nouvelle" pitchFamily="2" charset="0"/>
            </a:endParaRPr>
          </a:p>
        </p:txBody>
      </p:sp>
      <p:sp>
        <p:nvSpPr>
          <p:cNvPr id="2054" name="Curved Down Ribbon 8"/>
          <p:cNvSpPr>
            <a:spLocks noChangeArrowheads="1"/>
          </p:cNvSpPr>
          <p:nvPr/>
        </p:nvSpPr>
        <p:spPr bwMode="auto">
          <a:xfrm>
            <a:off x="2057400" y="3048000"/>
            <a:ext cx="2286000" cy="457200"/>
          </a:xfrm>
          <a:prstGeom prst="ellipseRibbon">
            <a:avLst>
              <a:gd name="adj1" fmla="val 25000"/>
              <a:gd name="adj2" fmla="val 50000"/>
              <a:gd name="adj3" fmla="val 12500"/>
            </a:avLst>
          </a:prstGeom>
          <a:solidFill>
            <a:srgbClr val="C00000"/>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0000"/>
              </a:solidFill>
              <a:latin typeface="Comic Sans MS" panose="030F0702030302020204" pitchFamily="66" charset="0"/>
            </a:endParaRPr>
          </a:p>
        </p:txBody>
      </p:sp>
      <p:sp>
        <p:nvSpPr>
          <p:cNvPr id="2055" name="TextBox 10"/>
          <p:cNvSpPr txBox="1">
            <a:spLocks noChangeArrowheads="1"/>
          </p:cNvSpPr>
          <p:nvPr/>
        </p:nvSpPr>
        <p:spPr bwMode="auto">
          <a:xfrm>
            <a:off x="2590800" y="3167064"/>
            <a:ext cx="1219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a:solidFill>
                  <a:srgbClr val="FFFFFF"/>
                </a:solidFill>
                <a:latin typeface="Cooper Black" panose="0208090404030B020404" pitchFamily="18" charset="0"/>
              </a:rPr>
              <a:t>Warm-Up</a:t>
            </a:r>
          </a:p>
        </p:txBody>
      </p:sp>
      <p:pic>
        <p:nvPicPr>
          <p:cNvPr id="2056" name="Picture 21"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7978000" y="-260080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23" descr="View Details"/>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130400" y="-258556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2" descr="NB Pap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1" y="1"/>
            <a:ext cx="4714875"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extBox 35"/>
          <p:cNvSpPr txBox="1">
            <a:spLocks noChangeArrowheads="1"/>
          </p:cNvSpPr>
          <p:nvPr/>
        </p:nvSpPr>
        <p:spPr bwMode="auto">
          <a:xfrm>
            <a:off x="13011150" y="2701926"/>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FFFFFF"/>
              </a:solidFill>
              <a:latin typeface="Comic Sans MS" panose="030F0702030302020204" pitchFamily="66" charset="0"/>
            </a:endParaRPr>
          </a:p>
        </p:txBody>
      </p:sp>
      <p:sp>
        <p:nvSpPr>
          <p:cNvPr id="22" name="Text Box 10"/>
          <p:cNvSpPr txBox="1">
            <a:spLocks noChangeArrowheads="1"/>
          </p:cNvSpPr>
          <p:nvPr/>
        </p:nvSpPr>
        <p:spPr bwMode="auto">
          <a:xfrm>
            <a:off x="1746250" y="304800"/>
            <a:ext cx="4216400" cy="6337300"/>
          </a:xfrm>
          <a:prstGeom prst="rect">
            <a:avLst/>
          </a:prstGeom>
          <a:noFill/>
          <a:ln w="9525" algn="in">
            <a:noFill/>
            <a:miter lim="800000"/>
            <a:headEnd/>
            <a:tailEnd/>
          </a:ln>
          <a:effectLst/>
        </p:spPr>
        <p:txBody>
          <a:bodyPr lIns="36576" tIns="36576" rIns="36576" bIns="36576"/>
          <a:lstStyle/>
          <a:p>
            <a:pPr marL="457200" indent="-457200">
              <a:lnSpc>
                <a:spcPct val="80000"/>
              </a:lnSpc>
              <a:defRPr/>
            </a:pPr>
            <a:endParaRPr lang="en-US" sz="2800" b="1"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solidFill>
                  <a:srgbClr val="00B050"/>
                </a:solidFill>
                <a:latin typeface="Times New Roman" panose="02020603050405020304" pitchFamily="18" charset="0"/>
                <a:cs typeface="Times New Roman" panose="02020603050405020304" pitchFamily="18" charset="0"/>
              </a:rPr>
              <a:t>Date: 8/7/17</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Standard</a:t>
            </a:r>
            <a:r>
              <a:rPr lang="en-US" sz="2800" b="1" dirty="0" smtClean="0">
                <a:solidFill>
                  <a:srgbClr val="00B050"/>
                </a:solidFill>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7.H.2.1, 7.H.2.2, 7.H.2.3, 7.H.2.4 </a:t>
            </a: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SWBAT</a:t>
            </a:r>
            <a:r>
              <a:rPr lang="en-US" sz="2800" b="1" dirty="0" smtClean="0">
                <a:solidFill>
                  <a:srgbClr val="00B050"/>
                </a:solidFill>
                <a:latin typeface="Times New Roman" panose="02020603050405020304" pitchFamily="18" charset="0"/>
                <a:cs typeface="Times New Roman" panose="02020603050405020304" pitchFamily="18" charset="0"/>
              </a:rPr>
              <a:t>: Describe and explain the early years of Exploration</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00B050"/>
                </a:solidFill>
                <a:latin typeface="Times New Roman" panose="02020603050405020304" pitchFamily="18" charset="0"/>
                <a:cs typeface="Times New Roman" panose="02020603050405020304" pitchFamily="18" charset="0"/>
              </a:rPr>
              <a:t>EQ</a:t>
            </a:r>
            <a:r>
              <a:rPr lang="en-US" sz="2800" b="1" dirty="0" smtClean="0">
                <a:solidFill>
                  <a:srgbClr val="00B050"/>
                </a:solidFill>
                <a:latin typeface="Times New Roman" panose="02020603050405020304" pitchFamily="18" charset="0"/>
                <a:cs typeface="Times New Roman" panose="02020603050405020304" pitchFamily="18" charset="0"/>
              </a:rPr>
              <a:t>: Which countries were involved in this era?</a:t>
            </a:r>
            <a:endParaRPr lang="en-US" sz="2800" b="1" dirty="0">
              <a:solidFill>
                <a:srgbClr val="00B050"/>
              </a:solidFill>
              <a:latin typeface="Times New Roman" panose="02020603050405020304" pitchFamily="18" charset="0"/>
              <a:cs typeface="Times New Roman" panose="02020603050405020304" pitchFamily="18" charset="0"/>
            </a:endParaRPr>
          </a:p>
          <a:p>
            <a:pPr marL="457200" indent="-457200">
              <a:lnSpc>
                <a:spcPct val="80000"/>
              </a:lnSpc>
              <a:defRPr/>
            </a:pP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Warm-Up</a:t>
            </a:r>
            <a:r>
              <a:rPr lang="en-US" sz="2800" b="1" dirty="0" smtClean="0">
                <a:solidFill>
                  <a:srgbClr val="FF0000"/>
                </a:solidFill>
                <a:latin typeface="Times New Roman" panose="02020603050405020304" pitchFamily="18" charset="0"/>
                <a:cs typeface="Times New Roman" panose="02020603050405020304" pitchFamily="18" charset="0"/>
              </a:rPr>
              <a:t>: 4 Flash Cards</a:t>
            </a:r>
            <a:endParaRPr lang="en-US" sz="2800" b="1" dirty="0">
              <a:solidFill>
                <a:srgbClr val="FF0000"/>
              </a:solidFill>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solidFill>
                  <a:srgbClr val="FF0000"/>
                </a:solidFill>
                <a:latin typeface="Times New Roman" panose="02020603050405020304" pitchFamily="18" charset="0"/>
                <a:cs typeface="Times New Roman" panose="02020603050405020304" pitchFamily="18" charset="0"/>
              </a:rPr>
              <a:t>Classwork</a:t>
            </a:r>
            <a:r>
              <a:rPr lang="en-US" sz="2800" b="1" dirty="0" smtClean="0">
                <a:solidFill>
                  <a:srgbClr val="FF0000"/>
                </a:solidFill>
                <a:latin typeface="Times New Roman" panose="02020603050405020304" pitchFamily="18" charset="0"/>
                <a:cs typeface="Times New Roman" panose="02020603050405020304" pitchFamily="18" charset="0"/>
              </a:rPr>
              <a:t>: United Steaming video/Review PPT/Reasons for the age of exploration</a:t>
            </a:r>
            <a:endParaRPr lang="en-US" sz="2800" b="1" dirty="0" smtClean="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smtClean="0">
                <a:latin typeface="Times New Roman" panose="02020603050405020304" pitchFamily="18" charset="0"/>
                <a:cs typeface="Times New Roman" panose="02020603050405020304" pitchFamily="18" charset="0"/>
              </a:rPr>
              <a:t>Homework: Reasons for the Age of Exploration</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r>
              <a:rPr lang="en-US" sz="2800" b="1" dirty="0">
                <a:latin typeface="Times New Roman" panose="02020603050405020304" pitchFamily="18" charset="0"/>
                <a:cs typeface="Times New Roman" panose="02020603050405020304" pitchFamily="18" charset="0"/>
              </a:rPr>
              <a:t>Due Dates</a:t>
            </a:r>
            <a:r>
              <a:rPr lang="en-US" sz="2800" b="1" dirty="0" smtClean="0">
                <a:latin typeface="Times New Roman" panose="02020603050405020304" pitchFamily="18" charset="0"/>
                <a:cs typeface="Times New Roman" panose="02020603050405020304" pitchFamily="18" charset="0"/>
              </a:rPr>
              <a:t>: Voc Quiz 8/11</a:t>
            </a:r>
            <a:endParaRPr lang="en-US" sz="2800" b="1" dirty="0">
              <a:latin typeface="Times New Roman" panose="02020603050405020304" pitchFamily="18" charset="0"/>
              <a:cs typeface="Times New Roman" panose="02020603050405020304"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8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a:solidFill>
                <a:srgbClr val="002060"/>
              </a:solidFill>
              <a:latin typeface="Bernard MT Condensed" pitchFamily="18" charset="0"/>
            </a:endParaRPr>
          </a:p>
          <a:p>
            <a:pPr marL="457200" indent="-457200">
              <a:lnSpc>
                <a:spcPct val="80000"/>
              </a:lnSpc>
              <a:defRPr/>
            </a:pPr>
            <a:endParaRPr lang="en-US" sz="2000" dirty="0" smtClean="0">
              <a:solidFill>
                <a:srgbClr val="002060"/>
              </a:solidFill>
              <a:latin typeface="Bernard MT Condensed" pitchFamily="18" charset="0"/>
            </a:endParaRPr>
          </a:p>
          <a:p>
            <a:pPr marL="457200" indent="-457200">
              <a:lnSpc>
                <a:spcPct val="80000"/>
              </a:lnSpc>
              <a:defRPr/>
            </a:pPr>
            <a:r>
              <a:rPr lang="en-US" sz="2000" dirty="0">
                <a:solidFill>
                  <a:srgbClr val="002060"/>
                </a:solidFill>
                <a:latin typeface="Bernard MT Condensed" pitchFamily="18" charset="0"/>
              </a:rPr>
              <a:t>			</a:t>
            </a:r>
          </a:p>
          <a:p>
            <a:pPr>
              <a:lnSpc>
                <a:spcPct val="80000"/>
              </a:lnSpc>
              <a:defRPr/>
            </a:pPr>
            <a:r>
              <a:rPr lang="en-US" sz="2000" dirty="0">
                <a:solidFill>
                  <a:srgbClr val="002060"/>
                </a:solidFill>
                <a:latin typeface="Bernard MT Condensed" pitchFamily="18" charset="0"/>
              </a:rPr>
              <a:t>	</a:t>
            </a:r>
            <a:endParaRPr lang="en-US" sz="2000" dirty="0">
              <a:solidFill>
                <a:srgbClr val="006600"/>
              </a:solidFill>
              <a:latin typeface="Bernard MT Condensed" pitchFamily="18" charset="0"/>
            </a:endParaRPr>
          </a:p>
          <a:p>
            <a:pPr marL="457200" indent="-457200">
              <a:lnSpc>
                <a:spcPct val="80000"/>
              </a:lnSpc>
              <a:defRPr/>
            </a:pPr>
            <a:endParaRPr lang="en-US" sz="2000"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800" i="1" dirty="0">
              <a:solidFill>
                <a:srgbClr val="006600"/>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457200" indent="-457200">
              <a:lnSpc>
                <a:spcPct val="80000"/>
              </a:lnSpc>
              <a:defRPr/>
            </a:pPr>
            <a:endParaRPr lang="en-US" sz="2000" i="1" dirty="0">
              <a:solidFill>
                <a:prstClr val="black"/>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8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endParaRPr lang="en-US" sz="2000" dirty="0">
              <a:solidFill>
                <a:srgbClr val="003300"/>
              </a:solidFill>
              <a:latin typeface="Bernard MT Condensed" pitchFamily="18" charset="0"/>
            </a:endParaRPr>
          </a:p>
          <a:p>
            <a:pPr marL="457200" indent="-457200">
              <a:lnSpc>
                <a:spcPct val="80000"/>
              </a:lnSpc>
              <a:defRPr/>
            </a:pPr>
            <a:r>
              <a:rPr lang="en-US" sz="2000" dirty="0">
                <a:solidFill>
                  <a:srgbClr val="003300"/>
                </a:solidFill>
                <a:latin typeface="Bernard MT Condensed" pitchFamily="18" charset="0"/>
              </a:rPr>
              <a:t>       </a:t>
            </a: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endParaRPr lang="en-US" sz="2000" dirty="0">
              <a:solidFill>
                <a:srgbClr val="03062F"/>
              </a:solidFill>
              <a:latin typeface="Bernard MT Condensed" pitchFamily="18" charset="0"/>
            </a:endParaRPr>
          </a:p>
          <a:p>
            <a:pPr marL="609600" indent="-609600">
              <a:lnSpc>
                <a:spcPct val="80000"/>
              </a:lnSpc>
              <a:defRPr/>
            </a:pPr>
            <a:r>
              <a:rPr lang="en-US" sz="2000" dirty="0">
                <a:solidFill>
                  <a:srgbClr val="03062F"/>
                </a:solidFill>
                <a:latin typeface="Bernard MT Condensed" pitchFamily="18" charset="0"/>
              </a:rPr>
              <a:t>			</a:t>
            </a: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nSpc>
                <a:spcPct val="80000"/>
              </a:lnSpc>
              <a:defRPr/>
            </a:pPr>
            <a:endParaRPr lang="en-US" sz="2000" i="1" dirty="0">
              <a:solidFill>
                <a:srgbClr val="990033"/>
              </a:solidFill>
              <a:latin typeface="Minya Nouvelle" pitchFamily="2" charset="0"/>
            </a:endParaRPr>
          </a:p>
          <a:p>
            <a:pPr marL="609600" indent="-609600" algn="ctr">
              <a:lnSpc>
                <a:spcPct val="80000"/>
              </a:lnSpc>
              <a:defRPr/>
            </a:pPr>
            <a:endParaRPr lang="en-US" sz="2400" dirty="0">
              <a:solidFill>
                <a:srgbClr val="A50021"/>
              </a:solidFill>
              <a:latin typeface="Minya Nouvelle" pitchFamily="2" charset="0"/>
            </a:endParaRPr>
          </a:p>
          <a:p>
            <a:pPr marL="609600" indent="-609600">
              <a:lnSpc>
                <a:spcPct val="80000"/>
              </a:lnSpc>
              <a:defRPr/>
            </a:pPr>
            <a:r>
              <a:rPr lang="en-US" sz="2800" dirty="0">
                <a:solidFill>
                  <a:srgbClr val="660033"/>
                </a:solidFill>
                <a:effectLst>
                  <a:outerShdw blurRad="38100" dist="38100" dir="2700000" algn="tl">
                    <a:srgbClr val="000000">
                      <a:alpha val="43137"/>
                    </a:srgbClr>
                  </a:outerShdw>
                </a:effectLst>
                <a:latin typeface="Minya Nouvelle" pitchFamily="2" charset="0"/>
              </a:rPr>
              <a:t>			     </a:t>
            </a:r>
            <a:endParaRPr lang="en-US" sz="2000" dirty="0">
              <a:solidFill>
                <a:srgbClr val="F79646">
                  <a:lumMod val="50000"/>
                </a:srgbClr>
              </a:solidFill>
              <a:effectLst>
                <a:outerShdw blurRad="38100" dist="38100" dir="2700000" algn="tl">
                  <a:srgbClr val="000000">
                    <a:alpha val="43137"/>
                  </a:srgbClr>
                </a:outerShdw>
              </a:effectLst>
              <a:latin typeface="Minya Nouvelle" pitchFamily="2" charset="0"/>
            </a:endParaRP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p>
          <a:p>
            <a:pPr marL="609600" indent="-609600">
              <a:lnSpc>
                <a:spcPct val="80000"/>
              </a:lnSpc>
              <a:defRPr/>
            </a:pPr>
            <a:r>
              <a:rPr lang="en-US" sz="2000" dirty="0">
                <a:solidFill>
                  <a:srgbClr val="F79646">
                    <a:lumMod val="50000"/>
                  </a:srgbClr>
                </a:solidFill>
                <a:effectLst>
                  <a:outerShdw blurRad="38100" dist="38100" dir="2700000" algn="tl">
                    <a:srgbClr val="000000">
                      <a:alpha val="43137"/>
                    </a:srgbClr>
                  </a:outerShdw>
                </a:effectLst>
                <a:latin typeface="Minya Nouvelle" pitchFamily="2" charset="0"/>
              </a:rPr>
              <a:t>			</a:t>
            </a:r>
            <a:endParaRPr lang="en-US" sz="2000" dirty="0">
              <a:solidFill>
                <a:srgbClr val="360036"/>
              </a:solidFill>
              <a:latin typeface="Minya Nouvelle" pitchFamily="2" charset="0"/>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000" dirty="0">
              <a:solidFill>
                <a:srgbClr val="360036"/>
              </a:solidFill>
              <a:latin typeface="Calibri"/>
            </a:endParaRPr>
          </a:p>
          <a:p>
            <a:pPr marL="609600" indent="-609600">
              <a:lnSpc>
                <a:spcPct val="80000"/>
              </a:lnSpc>
              <a:defRPr/>
            </a:pPr>
            <a:endParaRPr lang="en-US" sz="2800" dirty="0">
              <a:solidFill>
                <a:prstClr val="black"/>
              </a:solidFill>
              <a:latin typeface="Comic Sans MS" pitchFamily="66" charset="0"/>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a:p>
            <a:pPr marL="609600" indent="-609600">
              <a:lnSpc>
                <a:spcPct val="80000"/>
              </a:lnSpc>
              <a:defRPr/>
            </a:pPr>
            <a:endParaRPr lang="en-US" sz="2800" dirty="0">
              <a:solidFill>
                <a:prstClr val="black"/>
              </a:solidFill>
              <a:latin typeface="Calibri"/>
            </a:endParaRPr>
          </a:p>
        </p:txBody>
      </p:sp>
      <p:sp>
        <p:nvSpPr>
          <p:cNvPr id="2061" name="Text Box 13"/>
          <p:cNvSpPr txBox="1">
            <a:spLocks noChangeArrowheads="1"/>
          </p:cNvSpPr>
          <p:nvPr/>
        </p:nvSpPr>
        <p:spPr bwMode="auto">
          <a:xfrm>
            <a:off x="6261100" y="61214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062" name="Text Box 13"/>
          <p:cNvSpPr txBox="1">
            <a:spLocks noChangeArrowheads="1"/>
          </p:cNvSpPr>
          <p:nvPr/>
        </p:nvSpPr>
        <p:spPr bwMode="auto">
          <a:xfrm>
            <a:off x="6554788" y="615315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a:p>
            <a:pPr algn="ctr" eaLnBrk="1" hangingPunct="1"/>
            <a:endParaRPr lang="en-US" altLang="en-US" sz="2400">
              <a:solidFill>
                <a:srgbClr val="660066"/>
              </a:solidFill>
              <a:latin typeface="Bernard MT Condensed" panose="02050806060905020404" pitchFamily="18" charset="0"/>
            </a:endParaRPr>
          </a:p>
        </p:txBody>
      </p:sp>
      <p:sp>
        <p:nvSpPr>
          <p:cNvPr id="25" name="TextBox 5"/>
          <p:cNvSpPr txBox="1">
            <a:spLocks noChangeArrowheads="1"/>
          </p:cNvSpPr>
          <p:nvPr/>
        </p:nvSpPr>
        <p:spPr bwMode="auto">
          <a:xfrm>
            <a:off x="6827838" y="261938"/>
            <a:ext cx="4108450" cy="400050"/>
          </a:xfrm>
          <a:prstGeom prst="rect">
            <a:avLst/>
          </a:prstGeom>
          <a:noFill/>
          <a:ln w="9525">
            <a:noFill/>
            <a:miter lim="800000"/>
            <a:headEnd/>
            <a:tailEnd/>
          </a:ln>
        </p:spPr>
        <p:txBody>
          <a:bodyPr>
            <a:spAutoFit/>
          </a:bodyPr>
          <a:lstStyle/>
          <a:p>
            <a:pPr>
              <a:defRPr/>
            </a:pPr>
            <a:endParaRPr lang="en-US" sz="2000" dirty="0">
              <a:solidFill>
                <a:prstClr val="black"/>
              </a:solidFill>
              <a:effectLst>
                <a:outerShdw blurRad="38100" dist="38100" dir="2700000" algn="tl">
                  <a:srgbClr val="000000">
                    <a:alpha val="43137"/>
                  </a:srgbClr>
                </a:outerShdw>
              </a:effectLst>
              <a:latin typeface="Bernard MT Condensed" pitchFamily="18" charset="0"/>
            </a:endParaRPr>
          </a:p>
        </p:txBody>
      </p:sp>
      <p:sp>
        <p:nvSpPr>
          <p:cNvPr id="2064" name="TextBox 28"/>
          <p:cNvSpPr txBox="1">
            <a:spLocks noChangeArrowheads="1"/>
          </p:cNvSpPr>
          <p:nvPr/>
        </p:nvSpPr>
        <p:spPr bwMode="auto">
          <a:xfrm>
            <a:off x="6892925" y="442914"/>
            <a:ext cx="309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a:solidFill>
                <a:srgbClr val="002060"/>
              </a:solidFill>
              <a:latin typeface="Bernard MT Condensed" panose="02050806060905020404" pitchFamily="18" charset="0"/>
            </a:endParaRPr>
          </a:p>
          <a:p>
            <a:pPr eaLnBrk="1" hangingPunct="1"/>
            <a:endParaRPr lang="en-US" altLang="en-US" sz="2000">
              <a:solidFill>
                <a:srgbClr val="002060"/>
              </a:solidFill>
              <a:latin typeface="Bernard MT Condensed" panose="02050806060905020404" pitchFamily="18" charset="0"/>
            </a:endParaRPr>
          </a:p>
        </p:txBody>
      </p:sp>
      <p:sp>
        <p:nvSpPr>
          <p:cNvPr id="2065" name="TextBox 26"/>
          <p:cNvSpPr txBox="1">
            <a:spLocks noChangeArrowheads="1"/>
          </p:cNvSpPr>
          <p:nvPr/>
        </p:nvSpPr>
        <p:spPr bwMode="auto">
          <a:xfrm>
            <a:off x="6962776" y="409575"/>
            <a:ext cx="34528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800">
              <a:solidFill>
                <a:srgbClr val="002060"/>
              </a:solidFill>
              <a:latin typeface="Bernard MT Condensed" panose="02050806060905020404" pitchFamily="18" charset="0"/>
            </a:endParaRPr>
          </a:p>
          <a:p>
            <a:pPr eaLnBrk="1" hangingPunct="1"/>
            <a:endParaRPr lang="en-US" altLang="en-US" sz="2800">
              <a:solidFill>
                <a:srgbClr val="FFFFFF"/>
              </a:solidFill>
              <a:latin typeface="Comic Sans MS" panose="030F0702030302020204" pitchFamily="66" charset="0"/>
            </a:endParaRPr>
          </a:p>
        </p:txBody>
      </p:sp>
      <p:sp>
        <p:nvSpPr>
          <p:cNvPr id="2066" name="Text Box 13"/>
          <p:cNvSpPr txBox="1">
            <a:spLocks noChangeArrowheads="1"/>
          </p:cNvSpPr>
          <p:nvPr/>
        </p:nvSpPr>
        <p:spPr bwMode="auto">
          <a:xfrm>
            <a:off x="6418263" y="6159500"/>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67" name="Text Box 13"/>
          <p:cNvSpPr txBox="1">
            <a:spLocks noChangeArrowheads="1"/>
          </p:cNvSpPr>
          <p:nvPr/>
        </p:nvSpPr>
        <p:spPr bwMode="auto">
          <a:xfrm>
            <a:off x="6394450" y="6164263"/>
            <a:ext cx="4114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solidFill>
                <a:srgbClr val="660066"/>
              </a:solidFill>
              <a:latin typeface="Bernard MT Condensed" panose="02050806060905020404" pitchFamily="18" charset="0"/>
            </a:endParaRPr>
          </a:p>
        </p:txBody>
      </p:sp>
      <p:sp>
        <p:nvSpPr>
          <p:cNvPr id="20505" name="TextBox 1"/>
          <p:cNvSpPr txBox="1">
            <a:spLocks noChangeArrowheads="1"/>
          </p:cNvSpPr>
          <p:nvPr/>
        </p:nvSpPr>
        <p:spPr bwMode="auto">
          <a:xfrm>
            <a:off x="6962776" y="257176"/>
            <a:ext cx="3413125" cy="6247864"/>
          </a:xfrm>
          <a:prstGeom prst="rect">
            <a:avLst/>
          </a:prstGeom>
          <a:noFill/>
          <a:ln w="9525">
            <a:noFill/>
            <a:miter lim="800000"/>
            <a:headEnd/>
            <a:tailEnd/>
          </a:ln>
        </p:spPr>
        <p:txBody>
          <a:bodyPr>
            <a:sp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21" name="Minus 20"/>
          <p:cNvSpPr/>
          <p:nvPr/>
        </p:nvSpPr>
        <p:spPr>
          <a:xfrm>
            <a:off x="875507" y="3263744"/>
            <a:ext cx="5957886" cy="564356"/>
          </a:xfrm>
          <a:prstGeom prst="mathMin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247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1791</Words>
  <Application>Microsoft Office PowerPoint</Application>
  <PresentationFormat>Widescreen</PresentationFormat>
  <Paragraphs>2145</Paragraphs>
  <Slides>24</Slides>
  <Notes>23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Bernard MT Condensed</vt:lpstr>
      <vt:lpstr>Calibri</vt:lpstr>
      <vt:lpstr>Calibri Light</vt:lpstr>
      <vt:lpstr>Comic Sans MS</vt:lpstr>
      <vt:lpstr>Cooper Black</vt:lpstr>
      <vt:lpstr>Minya Nouvelle</vt:lpstr>
      <vt:lpstr>Ravie</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jpapile</dc:creator>
  <cp:lastModifiedBy>jpapile</cp:lastModifiedBy>
  <cp:revision>1</cp:revision>
  <dcterms:created xsi:type="dcterms:W3CDTF">2017-08-28T19:00:36Z</dcterms:created>
  <dcterms:modified xsi:type="dcterms:W3CDTF">2017-08-28T19:01:00Z</dcterms:modified>
</cp:coreProperties>
</file>